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7"/>
  </p:notesMasterIdLst>
  <p:handoutMasterIdLst>
    <p:handoutMasterId r:id="rId28"/>
  </p:handoutMasterIdLst>
  <p:sldIdLst>
    <p:sldId id="256" r:id="rId2"/>
    <p:sldId id="303" r:id="rId3"/>
    <p:sldId id="284" r:id="rId4"/>
    <p:sldId id="285" r:id="rId5"/>
    <p:sldId id="286" r:id="rId6"/>
    <p:sldId id="295" r:id="rId7"/>
    <p:sldId id="307" r:id="rId8"/>
    <p:sldId id="308" r:id="rId9"/>
    <p:sldId id="309" r:id="rId10"/>
    <p:sldId id="310" r:id="rId11"/>
    <p:sldId id="311" r:id="rId12"/>
    <p:sldId id="297" r:id="rId13"/>
    <p:sldId id="287" r:id="rId14"/>
    <p:sldId id="288" r:id="rId15"/>
    <p:sldId id="313" r:id="rId16"/>
    <p:sldId id="314" r:id="rId17"/>
    <p:sldId id="290" r:id="rId18"/>
    <p:sldId id="293" r:id="rId19"/>
    <p:sldId id="298" r:id="rId20"/>
    <p:sldId id="299" r:id="rId21"/>
    <p:sldId id="292" r:id="rId22"/>
    <p:sldId id="300" r:id="rId23"/>
    <p:sldId id="294" r:id="rId24"/>
    <p:sldId id="312" r:id="rId25"/>
    <p:sldId id="301"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76" autoAdjust="0"/>
    <p:restoredTop sz="80351" autoAdjust="0"/>
  </p:normalViewPr>
  <p:slideViewPr>
    <p:cSldViewPr snapToGrid="0" snapToObjects="1">
      <p:cViewPr varScale="1">
        <p:scale>
          <a:sx n="123" d="100"/>
          <a:sy n="123" d="100"/>
        </p:scale>
        <p:origin x="-600" y="-1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120" d="100"/>
          <a:sy n="120" d="100"/>
        </p:scale>
        <p:origin x="-2368"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handoutMaster" Target="handoutMasters/handoutMaster1.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mubarm:Documents:network-workloads-upd.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Macintosh%20HD:Users:wtang:workspace:awesim:week1.metric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Macintosh%20HD:Users:wtang:workspace:awesim:week1.metric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title>
      <c:tx>
        <c:rich>
          <a:bodyPr/>
          <a:lstStyle/>
          <a:p>
            <a:pPr>
              <a:defRPr sz="1400" b="1"/>
            </a:pPr>
            <a:r>
              <a:rPr lang="en-US" sz="1400" b="1" dirty="0"/>
              <a:t>MPI communication on Torus </a:t>
            </a:r>
            <a:r>
              <a:rPr lang="en-US" sz="1400" b="1" dirty="0" smtClean="0"/>
              <a:t>Network:</a:t>
            </a:r>
            <a:r>
              <a:rPr lang="en-US" sz="1400" b="1" baseline="0" dirty="0" smtClean="0"/>
              <a:t> Percentage </a:t>
            </a:r>
            <a:r>
              <a:rPr lang="en-US" sz="1400" b="1" dirty="0" smtClean="0"/>
              <a:t>data </a:t>
            </a:r>
            <a:r>
              <a:rPr lang="en-US" sz="1400" b="1" dirty="0"/>
              <a:t>transfer time</a:t>
            </a:r>
          </a:p>
        </c:rich>
      </c:tx>
      <c:layout/>
      <c:overlay val="0"/>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Sheet2!$A$13</c:f>
              <c:strCache>
                <c:ptCount val="1"/>
                <c:pt idx="0">
                  <c:v>3D</c:v>
                </c:pt>
              </c:strCache>
            </c:strRef>
          </c:tx>
          <c:invertIfNegative val="0"/>
          <c:cat>
            <c:strRef>
              <c:f>Sheet2!$B$12:$D$12</c:f>
              <c:strCache>
                <c:ptCount val="3"/>
                <c:pt idx="0">
                  <c:v>AMG 1728 ranks</c:v>
                </c:pt>
                <c:pt idx="1">
                  <c:v>Crystal-Router 1K ranks</c:v>
                </c:pt>
                <c:pt idx="2">
                  <c:v>MiniFE 1152 ranks</c:v>
                </c:pt>
              </c:strCache>
            </c:strRef>
          </c:cat>
          <c:val>
            <c:numRef>
              <c:f>Sheet2!$B$13:$D$13</c:f>
              <c:numCache>
                <c:formatCode>0.00</c:formatCode>
                <c:ptCount val="3"/>
                <c:pt idx="0">
                  <c:v>100.0</c:v>
                </c:pt>
                <c:pt idx="1">
                  <c:v>100.0</c:v>
                </c:pt>
                <c:pt idx="2" formatCode="General">
                  <c:v>100.0</c:v>
                </c:pt>
              </c:numCache>
            </c:numRef>
          </c:val>
        </c:ser>
        <c:ser>
          <c:idx val="1"/>
          <c:order val="1"/>
          <c:tx>
            <c:strRef>
              <c:f>Sheet2!$A$14</c:f>
              <c:strCache>
                <c:ptCount val="1"/>
                <c:pt idx="0">
                  <c:v>5D</c:v>
                </c:pt>
              </c:strCache>
            </c:strRef>
          </c:tx>
          <c:invertIfNegative val="0"/>
          <c:cat>
            <c:strRef>
              <c:f>Sheet2!$B$12:$D$12</c:f>
              <c:strCache>
                <c:ptCount val="3"/>
                <c:pt idx="0">
                  <c:v>AMG 1728 ranks</c:v>
                </c:pt>
                <c:pt idx="1">
                  <c:v>Crystal-Router 1K ranks</c:v>
                </c:pt>
                <c:pt idx="2">
                  <c:v>MiniFE 1152 ranks</c:v>
                </c:pt>
              </c:strCache>
            </c:strRef>
          </c:cat>
          <c:val>
            <c:numRef>
              <c:f>Sheet2!$B$14:$D$14</c:f>
              <c:numCache>
                <c:formatCode>0.00</c:formatCode>
                <c:ptCount val="3"/>
                <c:pt idx="0">
                  <c:v>80.97</c:v>
                </c:pt>
                <c:pt idx="1">
                  <c:v>86.83</c:v>
                </c:pt>
                <c:pt idx="2" formatCode="General">
                  <c:v>73.98</c:v>
                </c:pt>
              </c:numCache>
            </c:numRef>
          </c:val>
        </c:ser>
        <c:ser>
          <c:idx val="2"/>
          <c:order val="2"/>
          <c:tx>
            <c:strRef>
              <c:f>Sheet2!$A$15</c:f>
              <c:strCache>
                <c:ptCount val="1"/>
                <c:pt idx="0">
                  <c:v>7D</c:v>
                </c:pt>
              </c:strCache>
            </c:strRef>
          </c:tx>
          <c:invertIfNegative val="0"/>
          <c:cat>
            <c:strRef>
              <c:f>Sheet2!$B$12:$D$12</c:f>
              <c:strCache>
                <c:ptCount val="3"/>
                <c:pt idx="0">
                  <c:v>AMG 1728 ranks</c:v>
                </c:pt>
                <c:pt idx="1">
                  <c:v>Crystal-Router 1K ranks</c:v>
                </c:pt>
                <c:pt idx="2">
                  <c:v>MiniFE 1152 ranks</c:v>
                </c:pt>
              </c:strCache>
            </c:strRef>
          </c:cat>
          <c:val>
            <c:numRef>
              <c:f>Sheet2!$B$15:$D$15</c:f>
              <c:numCache>
                <c:formatCode>0.00</c:formatCode>
                <c:ptCount val="3"/>
                <c:pt idx="0">
                  <c:v>74.11</c:v>
                </c:pt>
                <c:pt idx="1">
                  <c:v>82.89</c:v>
                </c:pt>
                <c:pt idx="2" formatCode="General">
                  <c:v>65.02</c:v>
                </c:pt>
              </c:numCache>
            </c:numRef>
          </c:val>
        </c:ser>
        <c:dLbls>
          <c:showLegendKey val="0"/>
          <c:showVal val="0"/>
          <c:showCatName val="0"/>
          <c:showSerName val="0"/>
          <c:showPercent val="0"/>
          <c:showBubbleSize val="0"/>
        </c:dLbls>
        <c:gapWidth val="150"/>
        <c:shape val="box"/>
        <c:axId val="-2091822312"/>
        <c:axId val="-2091825336"/>
        <c:axId val="0"/>
      </c:bar3DChart>
      <c:catAx>
        <c:axId val="-2091822312"/>
        <c:scaling>
          <c:orientation val="minMax"/>
        </c:scaling>
        <c:delete val="0"/>
        <c:axPos val="b"/>
        <c:majorTickMark val="none"/>
        <c:minorTickMark val="none"/>
        <c:tickLblPos val="nextTo"/>
        <c:txPr>
          <a:bodyPr/>
          <a:lstStyle/>
          <a:p>
            <a:pPr>
              <a:defRPr sz="1200" b="1"/>
            </a:pPr>
            <a:endParaRPr lang="en-US"/>
          </a:p>
        </c:txPr>
        <c:crossAx val="-2091825336"/>
        <c:crosses val="autoZero"/>
        <c:auto val="1"/>
        <c:lblAlgn val="ctr"/>
        <c:lblOffset val="100"/>
        <c:noMultiLvlLbl val="0"/>
      </c:catAx>
      <c:valAx>
        <c:axId val="-2091825336"/>
        <c:scaling>
          <c:orientation val="minMax"/>
        </c:scaling>
        <c:delete val="0"/>
        <c:axPos val="l"/>
        <c:majorGridlines/>
        <c:numFmt formatCode="0.00" sourceLinked="1"/>
        <c:majorTickMark val="none"/>
        <c:minorTickMark val="none"/>
        <c:tickLblPos val="nextTo"/>
        <c:crossAx val="-2091822312"/>
        <c:crosses val="autoZero"/>
        <c:crossBetween val="between"/>
      </c:valAx>
    </c:plotArea>
    <c:legend>
      <c:legendPos val="r"/>
      <c:layout>
        <c:manualLayout>
          <c:xMode val="edge"/>
          <c:yMode val="edge"/>
          <c:x val="0.895516482049913"/>
          <c:y val="0.439100191010155"/>
          <c:w val="0.0909241959161884"/>
          <c:h val="0.235586428659768"/>
        </c:manualLayout>
      </c:layout>
      <c:overlay val="0"/>
      <c:txPr>
        <a:bodyPr/>
        <a:lstStyle/>
        <a:p>
          <a:pPr>
            <a:defRPr sz="1200"/>
          </a:pPr>
          <a:endParaRPr lang="en-US"/>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lineChart>
        <c:grouping val="standard"/>
        <c:varyColors val="0"/>
        <c:ser>
          <c:idx val="0"/>
          <c:order val="0"/>
          <c:tx>
            <c:strRef>
              <c:f>week1.metrics.csv!$A$16</c:f>
              <c:strCache>
                <c:ptCount val="1"/>
                <c:pt idx="0">
                  <c:v>origin</c:v>
                </c:pt>
              </c:strCache>
            </c:strRef>
          </c:tx>
          <c:cat>
            <c:numRef>
              <c:f>week1.metrics.csv!$B$15:$H$15</c:f>
              <c:numCache>
                <c:formatCode>General</c:formatCode>
                <c:ptCount val="7"/>
                <c:pt idx="0">
                  <c:v>50.0</c:v>
                </c:pt>
                <c:pt idx="1">
                  <c:v>75.0</c:v>
                </c:pt>
                <c:pt idx="2">
                  <c:v>100.0</c:v>
                </c:pt>
                <c:pt idx="3">
                  <c:v>125.0</c:v>
                </c:pt>
                <c:pt idx="4">
                  <c:v>150.0</c:v>
                </c:pt>
                <c:pt idx="5">
                  <c:v>175.0</c:v>
                </c:pt>
                <c:pt idx="6">
                  <c:v>200.0</c:v>
                </c:pt>
              </c:numCache>
            </c:numRef>
          </c:cat>
          <c:val>
            <c:numRef>
              <c:f>week1.metrics.csv!$B$16:$H$16</c:f>
              <c:numCache>
                <c:formatCode>General</c:formatCode>
                <c:ptCount val="7"/>
                <c:pt idx="0">
                  <c:v>150.7451152</c:v>
                </c:pt>
                <c:pt idx="1">
                  <c:v>80.85017810999911</c:v>
                </c:pt>
                <c:pt idx="2">
                  <c:v>47.22682088</c:v>
                </c:pt>
                <c:pt idx="3">
                  <c:v>29.00800623</c:v>
                </c:pt>
                <c:pt idx="4">
                  <c:v>19.30779166</c:v>
                </c:pt>
                <c:pt idx="5">
                  <c:v>15.15277256</c:v>
                </c:pt>
                <c:pt idx="6">
                  <c:v>12.93771048</c:v>
                </c:pt>
              </c:numCache>
            </c:numRef>
          </c:val>
          <c:smooth val="0"/>
        </c:ser>
        <c:ser>
          <c:idx val="1"/>
          <c:order val="1"/>
          <c:tx>
            <c:strRef>
              <c:f>week1.metrics.csv!$A$17</c:f>
              <c:strCache>
                <c:ptCount val="1"/>
                <c:pt idx="0">
                  <c:v>125%</c:v>
                </c:pt>
              </c:strCache>
            </c:strRef>
          </c:tx>
          <c:cat>
            <c:numRef>
              <c:f>week1.metrics.csv!$B$15:$H$15</c:f>
              <c:numCache>
                <c:formatCode>General</c:formatCode>
                <c:ptCount val="7"/>
                <c:pt idx="0">
                  <c:v>50.0</c:v>
                </c:pt>
                <c:pt idx="1">
                  <c:v>75.0</c:v>
                </c:pt>
                <c:pt idx="2">
                  <c:v>100.0</c:v>
                </c:pt>
                <c:pt idx="3">
                  <c:v>125.0</c:v>
                </c:pt>
                <c:pt idx="4">
                  <c:v>150.0</c:v>
                </c:pt>
                <c:pt idx="5">
                  <c:v>175.0</c:v>
                </c:pt>
                <c:pt idx="6">
                  <c:v>200.0</c:v>
                </c:pt>
              </c:numCache>
            </c:numRef>
          </c:cat>
          <c:val>
            <c:numRef>
              <c:f>week1.metrics.csv!$B$17:$H$17</c:f>
              <c:numCache>
                <c:formatCode>General</c:formatCode>
                <c:ptCount val="7"/>
                <c:pt idx="0">
                  <c:v>158.0839203</c:v>
                </c:pt>
                <c:pt idx="1">
                  <c:v>91.44807034999998</c:v>
                </c:pt>
                <c:pt idx="2">
                  <c:v>57.31708739999979</c:v>
                </c:pt>
                <c:pt idx="3">
                  <c:v>36.70642888</c:v>
                </c:pt>
                <c:pt idx="4">
                  <c:v>25.23161431</c:v>
                </c:pt>
                <c:pt idx="5">
                  <c:v>18.11945191</c:v>
                </c:pt>
                <c:pt idx="6">
                  <c:v>13.63816034</c:v>
                </c:pt>
              </c:numCache>
            </c:numRef>
          </c:val>
          <c:smooth val="0"/>
        </c:ser>
        <c:ser>
          <c:idx val="2"/>
          <c:order val="2"/>
          <c:tx>
            <c:strRef>
              <c:f>week1.metrics.csv!$A$18</c:f>
              <c:strCache>
                <c:ptCount val="1"/>
                <c:pt idx="0">
                  <c:v>150%</c:v>
                </c:pt>
              </c:strCache>
            </c:strRef>
          </c:tx>
          <c:cat>
            <c:numRef>
              <c:f>week1.metrics.csv!$B$15:$H$15</c:f>
              <c:numCache>
                <c:formatCode>General</c:formatCode>
                <c:ptCount val="7"/>
                <c:pt idx="0">
                  <c:v>50.0</c:v>
                </c:pt>
                <c:pt idx="1">
                  <c:v>75.0</c:v>
                </c:pt>
                <c:pt idx="2">
                  <c:v>100.0</c:v>
                </c:pt>
                <c:pt idx="3">
                  <c:v>125.0</c:v>
                </c:pt>
                <c:pt idx="4">
                  <c:v>150.0</c:v>
                </c:pt>
                <c:pt idx="5">
                  <c:v>175.0</c:v>
                </c:pt>
                <c:pt idx="6">
                  <c:v>200.0</c:v>
                </c:pt>
              </c:numCache>
            </c:numRef>
          </c:cat>
          <c:val>
            <c:numRef>
              <c:f>week1.metrics.csv!$B$18:$H$18</c:f>
              <c:numCache>
                <c:formatCode>General</c:formatCode>
                <c:ptCount val="7"/>
                <c:pt idx="0">
                  <c:v>163.1078186</c:v>
                </c:pt>
                <c:pt idx="1">
                  <c:v>96.2078394</c:v>
                </c:pt>
                <c:pt idx="2">
                  <c:v>63.66274158</c:v>
                </c:pt>
                <c:pt idx="3">
                  <c:v>43.70959321</c:v>
                </c:pt>
                <c:pt idx="4">
                  <c:v>30.1498601</c:v>
                </c:pt>
                <c:pt idx="5">
                  <c:v>22.16076701</c:v>
                </c:pt>
                <c:pt idx="6">
                  <c:v>16.60855796</c:v>
                </c:pt>
              </c:numCache>
            </c:numRef>
          </c:val>
          <c:smooth val="0"/>
        </c:ser>
        <c:ser>
          <c:idx val="3"/>
          <c:order val="3"/>
          <c:tx>
            <c:strRef>
              <c:f>week1.metrics.csv!$A$19</c:f>
              <c:strCache>
                <c:ptCount val="1"/>
                <c:pt idx="0">
                  <c:v>200%</c:v>
                </c:pt>
              </c:strCache>
            </c:strRef>
          </c:tx>
          <c:cat>
            <c:numRef>
              <c:f>week1.metrics.csv!$B$15:$H$15</c:f>
              <c:numCache>
                <c:formatCode>General</c:formatCode>
                <c:ptCount val="7"/>
                <c:pt idx="0">
                  <c:v>50.0</c:v>
                </c:pt>
                <c:pt idx="1">
                  <c:v>75.0</c:v>
                </c:pt>
                <c:pt idx="2">
                  <c:v>100.0</c:v>
                </c:pt>
                <c:pt idx="3">
                  <c:v>125.0</c:v>
                </c:pt>
                <c:pt idx="4">
                  <c:v>150.0</c:v>
                </c:pt>
                <c:pt idx="5">
                  <c:v>175.0</c:v>
                </c:pt>
                <c:pt idx="6">
                  <c:v>200.0</c:v>
                </c:pt>
              </c:numCache>
            </c:numRef>
          </c:cat>
          <c:val>
            <c:numRef>
              <c:f>week1.metrics.csv!$B$19:$H$19</c:f>
              <c:numCache>
                <c:formatCode>General</c:formatCode>
                <c:ptCount val="7"/>
                <c:pt idx="0">
                  <c:v>168.5308154</c:v>
                </c:pt>
                <c:pt idx="1">
                  <c:v>103.02279</c:v>
                </c:pt>
                <c:pt idx="2">
                  <c:v>70.76332905</c:v>
                </c:pt>
                <c:pt idx="3">
                  <c:v>52.30244274</c:v>
                </c:pt>
                <c:pt idx="4">
                  <c:v>39.57391936</c:v>
                </c:pt>
                <c:pt idx="5">
                  <c:v>29.56424535</c:v>
                </c:pt>
                <c:pt idx="6">
                  <c:v>22.46918279</c:v>
                </c:pt>
              </c:numCache>
            </c:numRef>
          </c:val>
          <c:smooth val="0"/>
        </c:ser>
        <c:ser>
          <c:idx val="4"/>
          <c:order val="4"/>
          <c:tx>
            <c:strRef>
              <c:f>week1.metrics.csv!$A$20</c:f>
              <c:strCache>
                <c:ptCount val="1"/>
                <c:pt idx="0">
                  <c:v>300%</c:v>
                </c:pt>
              </c:strCache>
            </c:strRef>
          </c:tx>
          <c:cat>
            <c:numRef>
              <c:f>week1.metrics.csv!$B$15:$H$15</c:f>
              <c:numCache>
                <c:formatCode>General</c:formatCode>
                <c:ptCount val="7"/>
                <c:pt idx="0">
                  <c:v>50.0</c:v>
                </c:pt>
                <c:pt idx="1">
                  <c:v>75.0</c:v>
                </c:pt>
                <c:pt idx="2">
                  <c:v>100.0</c:v>
                </c:pt>
                <c:pt idx="3">
                  <c:v>125.0</c:v>
                </c:pt>
                <c:pt idx="4">
                  <c:v>150.0</c:v>
                </c:pt>
                <c:pt idx="5">
                  <c:v>175.0</c:v>
                </c:pt>
                <c:pt idx="6">
                  <c:v>200.0</c:v>
                </c:pt>
              </c:numCache>
            </c:numRef>
          </c:cat>
          <c:val>
            <c:numRef>
              <c:f>week1.metrics.csv!$B$20:$H$20</c:f>
              <c:numCache>
                <c:formatCode>General</c:formatCode>
                <c:ptCount val="7"/>
                <c:pt idx="0">
                  <c:v>178.5971035</c:v>
                </c:pt>
                <c:pt idx="1">
                  <c:v>109.3496583</c:v>
                </c:pt>
                <c:pt idx="2">
                  <c:v>77.85642557</c:v>
                </c:pt>
                <c:pt idx="3">
                  <c:v>59.82284498</c:v>
                </c:pt>
                <c:pt idx="4">
                  <c:v>46.35257263</c:v>
                </c:pt>
                <c:pt idx="5">
                  <c:v>38.33345403</c:v>
                </c:pt>
                <c:pt idx="6">
                  <c:v>30.7011053</c:v>
                </c:pt>
              </c:numCache>
            </c:numRef>
          </c:val>
          <c:smooth val="0"/>
        </c:ser>
        <c:dLbls>
          <c:showLegendKey val="0"/>
          <c:showVal val="0"/>
          <c:showCatName val="0"/>
          <c:showSerName val="0"/>
          <c:showPercent val="0"/>
          <c:showBubbleSize val="0"/>
        </c:dLbls>
        <c:marker val="1"/>
        <c:smooth val="0"/>
        <c:axId val="-2071353528"/>
        <c:axId val="-2071350472"/>
      </c:lineChart>
      <c:catAx>
        <c:axId val="-2071353528"/>
        <c:scaling>
          <c:orientation val="minMax"/>
        </c:scaling>
        <c:delete val="0"/>
        <c:axPos val="b"/>
        <c:numFmt formatCode="General" sourceLinked="1"/>
        <c:majorTickMark val="out"/>
        <c:minorTickMark val="none"/>
        <c:tickLblPos val="nextTo"/>
        <c:crossAx val="-2071350472"/>
        <c:crosses val="autoZero"/>
        <c:auto val="1"/>
        <c:lblAlgn val="ctr"/>
        <c:lblOffset val="100"/>
        <c:noMultiLvlLbl val="0"/>
      </c:catAx>
      <c:valAx>
        <c:axId val="-2071350472"/>
        <c:scaling>
          <c:orientation val="minMax"/>
        </c:scaling>
        <c:delete val="0"/>
        <c:axPos val="l"/>
        <c:majorGridlines/>
        <c:numFmt formatCode="General" sourceLinked="1"/>
        <c:majorTickMark val="out"/>
        <c:minorTickMark val="none"/>
        <c:tickLblPos val="nextTo"/>
        <c:crossAx val="-2071353528"/>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0831311831213406"/>
          <c:y val="0.0828671302054314"/>
          <c:w val="0.662668584696144"/>
          <c:h val="0.823462562798313"/>
        </c:manualLayout>
      </c:layout>
      <c:lineChart>
        <c:grouping val="standard"/>
        <c:varyColors val="0"/>
        <c:ser>
          <c:idx val="0"/>
          <c:order val="0"/>
          <c:tx>
            <c:strRef>
              <c:f>week1.metrics.csv!$A$2</c:f>
              <c:strCache>
                <c:ptCount val="1"/>
                <c:pt idx="0">
                  <c:v>origin</c:v>
                </c:pt>
              </c:strCache>
            </c:strRef>
          </c:tx>
          <c:cat>
            <c:numRef>
              <c:f>week1.metrics.csv!$B$1:$H$1</c:f>
              <c:numCache>
                <c:formatCode>General</c:formatCode>
                <c:ptCount val="7"/>
                <c:pt idx="0">
                  <c:v>50.0</c:v>
                </c:pt>
                <c:pt idx="1">
                  <c:v>75.0</c:v>
                </c:pt>
                <c:pt idx="2">
                  <c:v>100.0</c:v>
                </c:pt>
                <c:pt idx="3">
                  <c:v>125.0</c:v>
                </c:pt>
                <c:pt idx="4">
                  <c:v>150.0</c:v>
                </c:pt>
                <c:pt idx="5">
                  <c:v>175.0</c:v>
                </c:pt>
                <c:pt idx="6">
                  <c:v>200.0</c:v>
                </c:pt>
              </c:numCache>
            </c:numRef>
          </c:cat>
          <c:val>
            <c:numRef>
              <c:f>week1.metrics.csv!$B$2:$H$2</c:f>
              <c:numCache>
                <c:formatCode>General</c:formatCode>
                <c:ptCount val="7"/>
                <c:pt idx="0">
                  <c:v>0.806112686</c:v>
                </c:pt>
                <c:pt idx="1">
                  <c:v>0.729460627</c:v>
                </c:pt>
                <c:pt idx="2">
                  <c:v>0.663328118</c:v>
                </c:pt>
                <c:pt idx="3">
                  <c:v>0.550345284</c:v>
                </c:pt>
                <c:pt idx="4">
                  <c:v>0.463578152</c:v>
                </c:pt>
                <c:pt idx="5">
                  <c:v>0.399406091</c:v>
                </c:pt>
                <c:pt idx="6">
                  <c:v>0.351718013</c:v>
                </c:pt>
              </c:numCache>
            </c:numRef>
          </c:val>
          <c:smooth val="0"/>
        </c:ser>
        <c:ser>
          <c:idx val="1"/>
          <c:order val="1"/>
          <c:tx>
            <c:strRef>
              <c:f>week1.metrics.csv!$A$3</c:f>
              <c:strCache>
                <c:ptCount val="1"/>
                <c:pt idx="0">
                  <c:v>125%</c:v>
                </c:pt>
              </c:strCache>
            </c:strRef>
          </c:tx>
          <c:cat>
            <c:numRef>
              <c:f>week1.metrics.csv!$B$1:$H$1</c:f>
              <c:numCache>
                <c:formatCode>General</c:formatCode>
                <c:ptCount val="7"/>
                <c:pt idx="0">
                  <c:v>50.0</c:v>
                </c:pt>
                <c:pt idx="1">
                  <c:v>75.0</c:v>
                </c:pt>
                <c:pt idx="2">
                  <c:v>100.0</c:v>
                </c:pt>
                <c:pt idx="3">
                  <c:v>125.0</c:v>
                </c:pt>
                <c:pt idx="4">
                  <c:v>150.0</c:v>
                </c:pt>
                <c:pt idx="5">
                  <c:v>175.0</c:v>
                </c:pt>
                <c:pt idx="6">
                  <c:v>200.0</c:v>
                </c:pt>
              </c:numCache>
            </c:numRef>
          </c:cat>
          <c:val>
            <c:numRef>
              <c:f>week1.metrics.csv!$B$3:$H$3</c:f>
              <c:numCache>
                <c:formatCode>General</c:formatCode>
                <c:ptCount val="7"/>
                <c:pt idx="0">
                  <c:v>0.841524141</c:v>
                </c:pt>
                <c:pt idx="1">
                  <c:v>0.773645503</c:v>
                </c:pt>
                <c:pt idx="2">
                  <c:v>0.712735173</c:v>
                </c:pt>
                <c:pt idx="3">
                  <c:v>0.663249209</c:v>
                </c:pt>
                <c:pt idx="4">
                  <c:v>0.577225101</c:v>
                </c:pt>
                <c:pt idx="5">
                  <c:v>0.498914108</c:v>
                </c:pt>
                <c:pt idx="6">
                  <c:v>0.438933188</c:v>
                </c:pt>
              </c:numCache>
            </c:numRef>
          </c:val>
          <c:smooth val="0"/>
        </c:ser>
        <c:ser>
          <c:idx val="2"/>
          <c:order val="2"/>
          <c:tx>
            <c:strRef>
              <c:f>week1.metrics.csv!$A$4</c:f>
              <c:strCache>
                <c:ptCount val="1"/>
                <c:pt idx="0">
                  <c:v>150%</c:v>
                </c:pt>
              </c:strCache>
            </c:strRef>
          </c:tx>
          <c:cat>
            <c:numRef>
              <c:f>week1.metrics.csv!$B$1:$H$1</c:f>
              <c:numCache>
                <c:formatCode>General</c:formatCode>
                <c:ptCount val="7"/>
                <c:pt idx="0">
                  <c:v>50.0</c:v>
                </c:pt>
                <c:pt idx="1">
                  <c:v>75.0</c:v>
                </c:pt>
                <c:pt idx="2">
                  <c:v>100.0</c:v>
                </c:pt>
                <c:pt idx="3">
                  <c:v>125.0</c:v>
                </c:pt>
                <c:pt idx="4">
                  <c:v>150.0</c:v>
                </c:pt>
                <c:pt idx="5">
                  <c:v>175.0</c:v>
                </c:pt>
                <c:pt idx="6">
                  <c:v>200.0</c:v>
                </c:pt>
              </c:numCache>
            </c:numRef>
          </c:cat>
          <c:val>
            <c:numRef>
              <c:f>week1.metrics.csv!$B$4:$H$4</c:f>
              <c:numCache>
                <c:formatCode>General</c:formatCode>
                <c:ptCount val="7"/>
                <c:pt idx="0">
                  <c:v>0.866211145</c:v>
                </c:pt>
                <c:pt idx="1">
                  <c:v>0.805874319</c:v>
                </c:pt>
                <c:pt idx="2">
                  <c:v>0.753013972</c:v>
                </c:pt>
                <c:pt idx="3">
                  <c:v>0.703589028</c:v>
                </c:pt>
                <c:pt idx="4">
                  <c:v>0.661820694</c:v>
                </c:pt>
                <c:pt idx="5">
                  <c:v>0.591269378</c:v>
                </c:pt>
                <c:pt idx="6">
                  <c:v>0.523609255</c:v>
                </c:pt>
              </c:numCache>
            </c:numRef>
          </c:val>
          <c:smooth val="0"/>
        </c:ser>
        <c:ser>
          <c:idx val="3"/>
          <c:order val="3"/>
          <c:tx>
            <c:strRef>
              <c:f>week1.metrics.csv!$A$5</c:f>
              <c:strCache>
                <c:ptCount val="1"/>
                <c:pt idx="0">
                  <c:v>200%</c:v>
                </c:pt>
              </c:strCache>
            </c:strRef>
          </c:tx>
          <c:cat>
            <c:numRef>
              <c:f>week1.metrics.csv!$B$1:$H$1</c:f>
              <c:numCache>
                <c:formatCode>General</c:formatCode>
                <c:ptCount val="7"/>
                <c:pt idx="0">
                  <c:v>50.0</c:v>
                </c:pt>
                <c:pt idx="1">
                  <c:v>75.0</c:v>
                </c:pt>
                <c:pt idx="2">
                  <c:v>100.0</c:v>
                </c:pt>
                <c:pt idx="3">
                  <c:v>125.0</c:v>
                </c:pt>
                <c:pt idx="4">
                  <c:v>150.0</c:v>
                </c:pt>
                <c:pt idx="5">
                  <c:v>175.0</c:v>
                </c:pt>
                <c:pt idx="6">
                  <c:v>200.0</c:v>
                </c:pt>
              </c:numCache>
            </c:numRef>
          </c:cat>
          <c:val>
            <c:numRef>
              <c:f>week1.metrics.csv!$B$5:$H$5</c:f>
              <c:numCache>
                <c:formatCode>General</c:formatCode>
                <c:ptCount val="7"/>
                <c:pt idx="0">
                  <c:v>0.900679147</c:v>
                </c:pt>
                <c:pt idx="1">
                  <c:v>0.851373611</c:v>
                </c:pt>
                <c:pt idx="2">
                  <c:v>0.807387838</c:v>
                </c:pt>
                <c:pt idx="3">
                  <c:v>0.768266023</c:v>
                </c:pt>
                <c:pt idx="4">
                  <c:v>0.733055598</c:v>
                </c:pt>
                <c:pt idx="5">
                  <c:v>0.693811195</c:v>
                </c:pt>
                <c:pt idx="6">
                  <c:v>0.661616586</c:v>
                </c:pt>
              </c:numCache>
            </c:numRef>
          </c:val>
          <c:smooth val="0"/>
        </c:ser>
        <c:ser>
          <c:idx val="4"/>
          <c:order val="4"/>
          <c:tx>
            <c:strRef>
              <c:f>week1.metrics.csv!$A$6</c:f>
              <c:strCache>
                <c:ptCount val="1"/>
                <c:pt idx="0">
                  <c:v>300%</c:v>
                </c:pt>
              </c:strCache>
            </c:strRef>
          </c:tx>
          <c:cat>
            <c:numRef>
              <c:f>week1.metrics.csv!$B$1:$H$1</c:f>
              <c:numCache>
                <c:formatCode>General</c:formatCode>
                <c:ptCount val="7"/>
                <c:pt idx="0">
                  <c:v>50.0</c:v>
                </c:pt>
                <c:pt idx="1">
                  <c:v>75.0</c:v>
                </c:pt>
                <c:pt idx="2">
                  <c:v>100.0</c:v>
                </c:pt>
                <c:pt idx="3">
                  <c:v>125.0</c:v>
                </c:pt>
                <c:pt idx="4">
                  <c:v>150.0</c:v>
                </c:pt>
                <c:pt idx="5">
                  <c:v>175.0</c:v>
                </c:pt>
                <c:pt idx="6">
                  <c:v>200.0</c:v>
                </c:pt>
              </c:numCache>
            </c:numRef>
          </c:cat>
          <c:val>
            <c:numRef>
              <c:f>week1.metrics.csv!$B$6:$H$6</c:f>
              <c:numCache>
                <c:formatCode>General</c:formatCode>
                <c:ptCount val="7"/>
                <c:pt idx="0">
                  <c:v>0.93806739</c:v>
                </c:pt>
                <c:pt idx="1">
                  <c:v>0.902185229</c:v>
                </c:pt>
                <c:pt idx="2">
                  <c:v>0.869271532</c:v>
                </c:pt>
                <c:pt idx="3">
                  <c:v>0.83929419</c:v>
                </c:pt>
                <c:pt idx="4">
                  <c:v>0.811400099</c:v>
                </c:pt>
                <c:pt idx="5">
                  <c:v>0.785163553</c:v>
                </c:pt>
                <c:pt idx="6">
                  <c:v>0.759041172</c:v>
                </c:pt>
              </c:numCache>
            </c:numRef>
          </c:val>
          <c:smooth val="0"/>
        </c:ser>
        <c:dLbls>
          <c:showLegendKey val="0"/>
          <c:showVal val="0"/>
          <c:showCatName val="0"/>
          <c:showSerName val="0"/>
          <c:showPercent val="0"/>
          <c:showBubbleSize val="0"/>
        </c:dLbls>
        <c:marker val="1"/>
        <c:smooth val="0"/>
        <c:axId val="-2071315896"/>
        <c:axId val="-2071312840"/>
      </c:lineChart>
      <c:catAx>
        <c:axId val="-2071315896"/>
        <c:scaling>
          <c:orientation val="minMax"/>
        </c:scaling>
        <c:delete val="0"/>
        <c:axPos val="b"/>
        <c:numFmt formatCode="General" sourceLinked="1"/>
        <c:majorTickMark val="out"/>
        <c:minorTickMark val="none"/>
        <c:tickLblPos val="nextTo"/>
        <c:crossAx val="-2071312840"/>
        <c:crosses val="autoZero"/>
        <c:auto val="1"/>
        <c:lblAlgn val="ctr"/>
        <c:lblOffset val="100"/>
        <c:noMultiLvlLbl val="0"/>
      </c:catAx>
      <c:valAx>
        <c:axId val="-2071312840"/>
        <c:scaling>
          <c:orientation val="minMax"/>
        </c:scaling>
        <c:delete val="0"/>
        <c:axPos val="l"/>
        <c:majorGridlines/>
        <c:numFmt formatCode="General" sourceLinked="1"/>
        <c:majorTickMark val="out"/>
        <c:minorTickMark val="none"/>
        <c:tickLblPos val="nextTo"/>
        <c:crossAx val="-2071315896"/>
        <c:crosses val="autoZero"/>
        <c:crossBetween val="between"/>
      </c:valAx>
    </c:plotArea>
    <c:legend>
      <c:legendPos val="r"/>
      <c:layout/>
      <c:overlay val="0"/>
    </c:legend>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6F466EA-1D09-8D44-8445-60915E644D1D}" type="doc">
      <dgm:prSet loTypeId="urn:microsoft.com/office/officeart/2008/layout/VerticalCurvedList" loCatId="" qsTypeId="urn:microsoft.com/office/officeart/2005/8/quickstyle/simple4" qsCatId="simple" csTypeId="urn:microsoft.com/office/officeart/2005/8/colors/accent0_2" csCatId="mainScheme" phldr="1"/>
      <dgm:spPr/>
      <dgm:t>
        <a:bodyPr/>
        <a:lstStyle/>
        <a:p>
          <a:endParaRPr lang="en-US"/>
        </a:p>
      </dgm:t>
    </dgm:pt>
    <dgm:pt modelId="{54DB80BC-8E44-F742-B086-F0CBCC1DD7B9}">
      <dgm:prSet phldrT="[Text]" custT="1"/>
      <dgm:spPr/>
      <dgm:t>
        <a:bodyPr/>
        <a:lstStyle/>
        <a:p>
          <a:r>
            <a:rPr lang="en-US" sz="1600" dirty="0" smtClean="0"/>
            <a:t>Cost (Time + Memory)</a:t>
          </a:r>
          <a:endParaRPr lang="en-US" sz="1600" dirty="0"/>
        </a:p>
      </dgm:t>
    </dgm:pt>
    <dgm:pt modelId="{1ACAF0DA-505E-3B47-A5FB-79D82D4C57E2}" type="parTrans" cxnId="{02BE73FB-8595-5443-AACB-11F315DD06FE}">
      <dgm:prSet/>
      <dgm:spPr/>
      <dgm:t>
        <a:bodyPr/>
        <a:lstStyle/>
        <a:p>
          <a:endParaRPr lang="en-US" sz="1600"/>
        </a:p>
      </dgm:t>
    </dgm:pt>
    <dgm:pt modelId="{6032811A-4249-1E46-ABFF-1180237FB792}" type="sibTrans" cxnId="{02BE73FB-8595-5443-AACB-11F315DD06FE}">
      <dgm:prSet/>
      <dgm:spPr/>
      <dgm:t>
        <a:bodyPr/>
        <a:lstStyle/>
        <a:p>
          <a:endParaRPr lang="en-US" sz="1600"/>
        </a:p>
      </dgm:t>
    </dgm:pt>
    <dgm:pt modelId="{C76AD741-B379-824E-BAAA-26271FC8CA29}">
      <dgm:prSet phldrT="[Text]" custT="1"/>
      <dgm:spPr/>
      <dgm:t>
        <a:bodyPr/>
        <a:lstStyle/>
        <a:p>
          <a:r>
            <a:rPr lang="en-US" sz="1600" dirty="0" smtClean="0"/>
            <a:t>Fidelity + Accuracy</a:t>
          </a:r>
          <a:endParaRPr lang="en-US" sz="1600" dirty="0"/>
        </a:p>
      </dgm:t>
    </dgm:pt>
    <dgm:pt modelId="{CACE3BB2-9DBF-044E-ABAB-54415AAFF1A5}" type="parTrans" cxnId="{25FF4AF3-2AB8-1B45-81B2-B4BC831C18C0}">
      <dgm:prSet/>
      <dgm:spPr/>
      <dgm:t>
        <a:bodyPr/>
        <a:lstStyle/>
        <a:p>
          <a:endParaRPr lang="en-US" sz="1600"/>
        </a:p>
      </dgm:t>
    </dgm:pt>
    <dgm:pt modelId="{902D8B45-4189-4E44-A959-781FFBCC7F39}" type="sibTrans" cxnId="{25FF4AF3-2AB8-1B45-81B2-B4BC831C18C0}">
      <dgm:prSet/>
      <dgm:spPr/>
      <dgm:t>
        <a:bodyPr/>
        <a:lstStyle/>
        <a:p>
          <a:endParaRPr lang="en-US" sz="1600"/>
        </a:p>
      </dgm:t>
    </dgm:pt>
    <dgm:pt modelId="{88B4870B-B3D9-BD41-AE84-199106C198F7}">
      <dgm:prSet phldrT="[Text]" custT="1"/>
      <dgm:spPr/>
      <dgm:t>
        <a:bodyPr/>
        <a:lstStyle/>
        <a:p>
          <a:r>
            <a:rPr lang="en-US" sz="1600" dirty="0" smtClean="0"/>
            <a:t>Scalability</a:t>
          </a:r>
          <a:endParaRPr lang="en-US" sz="1600" dirty="0"/>
        </a:p>
      </dgm:t>
    </dgm:pt>
    <dgm:pt modelId="{68921F7E-959C-0646-AE32-9216B6E96EA6}" type="parTrans" cxnId="{6145A4A5-023F-D843-9284-D2912AB3BA94}">
      <dgm:prSet/>
      <dgm:spPr/>
      <dgm:t>
        <a:bodyPr/>
        <a:lstStyle/>
        <a:p>
          <a:endParaRPr lang="en-US" sz="1600"/>
        </a:p>
      </dgm:t>
    </dgm:pt>
    <dgm:pt modelId="{56D645DE-8777-BC46-ACFA-C1E8AC44E192}" type="sibTrans" cxnId="{6145A4A5-023F-D843-9284-D2912AB3BA94}">
      <dgm:prSet/>
      <dgm:spPr/>
      <dgm:t>
        <a:bodyPr/>
        <a:lstStyle/>
        <a:p>
          <a:endParaRPr lang="en-US" sz="1600"/>
        </a:p>
      </dgm:t>
    </dgm:pt>
    <dgm:pt modelId="{167BF862-3A08-8E4A-929C-942CD4F8C19F}" type="pres">
      <dgm:prSet presAssocID="{56F466EA-1D09-8D44-8445-60915E644D1D}" presName="Name0" presStyleCnt="0">
        <dgm:presLayoutVars>
          <dgm:chMax val="7"/>
          <dgm:chPref val="7"/>
          <dgm:dir/>
        </dgm:presLayoutVars>
      </dgm:prSet>
      <dgm:spPr/>
      <dgm:t>
        <a:bodyPr/>
        <a:lstStyle/>
        <a:p>
          <a:endParaRPr lang="en-US"/>
        </a:p>
      </dgm:t>
    </dgm:pt>
    <dgm:pt modelId="{4093578C-9E33-074A-AE3A-9BCB5940202C}" type="pres">
      <dgm:prSet presAssocID="{56F466EA-1D09-8D44-8445-60915E644D1D}" presName="Name1" presStyleCnt="0"/>
      <dgm:spPr/>
    </dgm:pt>
    <dgm:pt modelId="{1D0A0232-E5E4-454E-B4DD-5A652035F43A}" type="pres">
      <dgm:prSet presAssocID="{56F466EA-1D09-8D44-8445-60915E644D1D}" presName="cycle" presStyleCnt="0"/>
      <dgm:spPr/>
    </dgm:pt>
    <dgm:pt modelId="{21A26CDC-18DB-894D-AE1E-B31B7020C9F8}" type="pres">
      <dgm:prSet presAssocID="{56F466EA-1D09-8D44-8445-60915E644D1D}" presName="srcNode" presStyleLbl="node1" presStyleIdx="0" presStyleCnt="3"/>
      <dgm:spPr/>
    </dgm:pt>
    <dgm:pt modelId="{547D0B17-17F0-BA4B-8E14-6B8F0F960BCD}" type="pres">
      <dgm:prSet presAssocID="{56F466EA-1D09-8D44-8445-60915E644D1D}" presName="conn" presStyleLbl="parChTrans1D2" presStyleIdx="0" presStyleCnt="1"/>
      <dgm:spPr/>
      <dgm:t>
        <a:bodyPr/>
        <a:lstStyle/>
        <a:p>
          <a:endParaRPr lang="en-US"/>
        </a:p>
      </dgm:t>
    </dgm:pt>
    <dgm:pt modelId="{A7B8A18D-CB2B-654F-A6CB-9D900B71A25A}" type="pres">
      <dgm:prSet presAssocID="{56F466EA-1D09-8D44-8445-60915E644D1D}" presName="extraNode" presStyleLbl="node1" presStyleIdx="0" presStyleCnt="3"/>
      <dgm:spPr/>
    </dgm:pt>
    <dgm:pt modelId="{3488578F-8EC4-8748-BEF0-A36D84A94E88}" type="pres">
      <dgm:prSet presAssocID="{56F466EA-1D09-8D44-8445-60915E644D1D}" presName="dstNode" presStyleLbl="node1" presStyleIdx="0" presStyleCnt="3"/>
      <dgm:spPr/>
    </dgm:pt>
    <dgm:pt modelId="{A52724B7-2459-E443-961F-5003ED498672}" type="pres">
      <dgm:prSet presAssocID="{54DB80BC-8E44-F742-B086-F0CBCC1DD7B9}" presName="text_1" presStyleLbl="node1" presStyleIdx="0" presStyleCnt="3">
        <dgm:presLayoutVars>
          <dgm:bulletEnabled val="1"/>
        </dgm:presLayoutVars>
      </dgm:prSet>
      <dgm:spPr/>
      <dgm:t>
        <a:bodyPr/>
        <a:lstStyle/>
        <a:p>
          <a:endParaRPr lang="en-US"/>
        </a:p>
      </dgm:t>
    </dgm:pt>
    <dgm:pt modelId="{9078335B-9B15-6145-8897-B7CB382B2866}" type="pres">
      <dgm:prSet presAssocID="{54DB80BC-8E44-F742-B086-F0CBCC1DD7B9}" presName="accent_1" presStyleCnt="0"/>
      <dgm:spPr/>
    </dgm:pt>
    <dgm:pt modelId="{E4371842-328A-6149-8534-033F69E2CC2C}" type="pres">
      <dgm:prSet presAssocID="{54DB80BC-8E44-F742-B086-F0CBCC1DD7B9}" presName="accentRepeatNode" presStyleLbl="solidFgAcc1" presStyleIdx="0" presStyleCnt="3"/>
      <dgm:spPr/>
    </dgm:pt>
    <dgm:pt modelId="{B539B11F-5D18-2A41-B0AB-4C57ADCB7D9C}" type="pres">
      <dgm:prSet presAssocID="{C76AD741-B379-824E-BAAA-26271FC8CA29}" presName="text_2" presStyleLbl="node1" presStyleIdx="1" presStyleCnt="3">
        <dgm:presLayoutVars>
          <dgm:bulletEnabled val="1"/>
        </dgm:presLayoutVars>
      </dgm:prSet>
      <dgm:spPr/>
      <dgm:t>
        <a:bodyPr/>
        <a:lstStyle/>
        <a:p>
          <a:endParaRPr lang="en-US"/>
        </a:p>
      </dgm:t>
    </dgm:pt>
    <dgm:pt modelId="{8867F8F2-855F-5E48-89F5-81B5BA066555}" type="pres">
      <dgm:prSet presAssocID="{C76AD741-B379-824E-BAAA-26271FC8CA29}" presName="accent_2" presStyleCnt="0"/>
      <dgm:spPr/>
    </dgm:pt>
    <dgm:pt modelId="{4A3244F2-5CF7-7E49-BF4E-6A70A1D81C82}" type="pres">
      <dgm:prSet presAssocID="{C76AD741-B379-824E-BAAA-26271FC8CA29}" presName="accentRepeatNode" presStyleLbl="solidFgAcc1" presStyleIdx="1" presStyleCnt="3"/>
      <dgm:spPr/>
    </dgm:pt>
    <dgm:pt modelId="{02F7B861-9609-154A-BA14-0DF692842C32}" type="pres">
      <dgm:prSet presAssocID="{88B4870B-B3D9-BD41-AE84-199106C198F7}" presName="text_3" presStyleLbl="node1" presStyleIdx="2" presStyleCnt="3">
        <dgm:presLayoutVars>
          <dgm:bulletEnabled val="1"/>
        </dgm:presLayoutVars>
      </dgm:prSet>
      <dgm:spPr/>
      <dgm:t>
        <a:bodyPr/>
        <a:lstStyle/>
        <a:p>
          <a:endParaRPr lang="en-US"/>
        </a:p>
      </dgm:t>
    </dgm:pt>
    <dgm:pt modelId="{3A2AFFF2-6390-3745-99E9-77E90530A428}" type="pres">
      <dgm:prSet presAssocID="{88B4870B-B3D9-BD41-AE84-199106C198F7}" presName="accent_3" presStyleCnt="0"/>
      <dgm:spPr/>
    </dgm:pt>
    <dgm:pt modelId="{3663897F-B559-E245-8878-445AC96F7828}" type="pres">
      <dgm:prSet presAssocID="{88B4870B-B3D9-BD41-AE84-199106C198F7}" presName="accentRepeatNode" presStyleLbl="solidFgAcc1" presStyleIdx="2" presStyleCnt="3"/>
      <dgm:spPr/>
    </dgm:pt>
  </dgm:ptLst>
  <dgm:cxnLst>
    <dgm:cxn modelId="{25FF4AF3-2AB8-1B45-81B2-B4BC831C18C0}" srcId="{56F466EA-1D09-8D44-8445-60915E644D1D}" destId="{C76AD741-B379-824E-BAAA-26271FC8CA29}" srcOrd="1" destOrd="0" parTransId="{CACE3BB2-9DBF-044E-ABAB-54415AAFF1A5}" sibTransId="{902D8B45-4189-4E44-A959-781FFBCC7F39}"/>
    <dgm:cxn modelId="{B673125D-F75D-BD4A-9C71-B1661A387C93}" type="presOf" srcId="{54DB80BC-8E44-F742-B086-F0CBCC1DD7B9}" destId="{A52724B7-2459-E443-961F-5003ED498672}" srcOrd="0" destOrd="0" presId="urn:microsoft.com/office/officeart/2008/layout/VerticalCurvedList"/>
    <dgm:cxn modelId="{45E51A80-E008-8746-A0FF-AE86262FF7C0}" type="presOf" srcId="{6032811A-4249-1E46-ABFF-1180237FB792}" destId="{547D0B17-17F0-BA4B-8E14-6B8F0F960BCD}" srcOrd="0" destOrd="0" presId="urn:microsoft.com/office/officeart/2008/layout/VerticalCurvedList"/>
    <dgm:cxn modelId="{7288348B-07D0-D24D-91A3-9B9C5726514F}" type="presOf" srcId="{C76AD741-B379-824E-BAAA-26271FC8CA29}" destId="{B539B11F-5D18-2A41-B0AB-4C57ADCB7D9C}" srcOrd="0" destOrd="0" presId="urn:microsoft.com/office/officeart/2008/layout/VerticalCurvedList"/>
    <dgm:cxn modelId="{6145A4A5-023F-D843-9284-D2912AB3BA94}" srcId="{56F466EA-1D09-8D44-8445-60915E644D1D}" destId="{88B4870B-B3D9-BD41-AE84-199106C198F7}" srcOrd="2" destOrd="0" parTransId="{68921F7E-959C-0646-AE32-9216B6E96EA6}" sibTransId="{56D645DE-8777-BC46-ACFA-C1E8AC44E192}"/>
    <dgm:cxn modelId="{EC9EFB6C-99E4-E042-AB74-92F21F6A1844}" type="presOf" srcId="{56F466EA-1D09-8D44-8445-60915E644D1D}" destId="{167BF862-3A08-8E4A-929C-942CD4F8C19F}" srcOrd="0" destOrd="0" presId="urn:microsoft.com/office/officeart/2008/layout/VerticalCurvedList"/>
    <dgm:cxn modelId="{4513696F-6A0A-234F-B538-1217C3D8D9AA}" type="presOf" srcId="{88B4870B-B3D9-BD41-AE84-199106C198F7}" destId="{02F7B861-9609-154A-BA14-0DF692842C32}" srcOrd="0" destOrd="0" presId="urn:microsoft.com/office/officeart/2008/layout/VerticalCurvedList"/>
    <dgm:cxn modelId="{02BE73FB-8595-5443-AACB-11F315DD06FE}" srcId="{56F466EA-1D09-8D44-8445-60915E644D1D}" destId="{54DB80BC-8E44-F742-B086-F0CBCC1DD7B9}" srcOrd="0" destOrd="0" parTransId="{1ACAF0DA-505E-3B47-A5FB-79D82D4C57E2}" sibTransId="{6032811A-4249-1E46-ABFF-1180237FB792}"/>
    <dgm:cxn modelId="{E42B9AC2-80EF-7141-B12B-F9758E69D057}" type="presParOf" srcId="{167BF862-3A08-8E4A-929C-942CD4F8C19F}" destId="{4093578C-9E33-074A-AE3A-9BCB5940202C}" srcOrd="0" destOrd="0" presId="urn:microsoft.com/office/officeart/2008/layout/VerticalCurvedList"/>
    <dgm:cxn modelId="{454BB80E-537B-8F45-B6C1-03164754146D}" type="presParOf" srcId="{4093578C-9E33-074A-AE3A-9BCB5940202C}" destId="{1D0A0232-E5E4-454E-B4DD-5A652035F43A}" srcOrd="0" destOrd="0" presId="urn:microsoft.com/office/officeart/2008/layout/VerticalCurvedList"/>
    <dgm:cxn modelId="{C453E000-1800-044D-A366-4961D9A4697A}" type="presParOf" srcId="{1D0A0232-E5E4-454E-B4DD-5A652035F43A}" destId="{21A26CDC-18DB-894D-AE1E-B31B7020C9F8}" srcOrd="0" destOrd="0" presId="urn:microsoft.com/office/officeart/2008/layout/VerticalCurvedList"/>
    <dgm:cxn modelId="{23727F54-A00C-4B45-B479-B0CDC51FE475}" type="presParOf" srcId="{1D0A0232-E5E4-454E-B4DD-5A652035F43A}" destId="{547D0B17-17F0-BA4B-8E14-6B8F0F960BCD}" srcOrd="1" destOrd="0" presId="urn:microsoft.com/office/officeart/2008/layout/VerticalCurvedList"/>
    <dgm:cxn modelId="{3C6161DB-AB16-AE48-ACA8-1680B8623D92}" type="presParOf" srcId="{1D0A0232-E5E4-454E-B4DD-5A652035F43A}" destId="{A7B8A18D-CB2B-654F-A6CB-9D900B71A25A}" srcOrd="2" destOrd="0" presId="urn:microsoft.com/office/officeart/2008/layout/VerticalCurvedList"/>
    <dgm:cxn modelId="{EC97BEEB-8E9A-AF4C-9CA2-39E0F1D6018E}" type="presParOf" srcId="{1D0A0232-E5E4-454E-B4DD-5A652035F43A}" destId="{3488578F-8EC4-8748-BEF0-A36D84A94E88}" srcOrd="3" destOrd="0" presId="urn:microsoft.com/office/officeart/2008/layout/VerticalCurvedList"/>
    <dgm:cxn modelId="{8BEB5EBE-8AE6-7443-BB2A-0823E4ACB4B3}" type="presParOf" srcId="{4093578C-9E33-074A-AE3A-9BCB5940202C}" destId="{A52724B7-2459-E443-961F-5003ED498672}" srcOrd="1" destOrd="0" presId="urn:microsoft.com/office/officeart/2008/layout/VerticalCurvedList"/>
    <dgm:cxn modelId="{62A4D81F-58DE-CD4E-B466-DB7795FFA503}" type="presParOf" srcId="{4093578C-9E33-074A-AE3A-9BCB5940202C}" destId="{9078335B-9B15-6145-8897-B7CB382B2866}" srcOrd="2" destOrd="0" presId="urn:microsoft.com/office/officeart/2008/layout/VerticalCurvedList"/>
    <dgm:cxn modelId="{8C90C274-EDEC-5840-841D-A60C0DBC506D}" type="presParOf" srcId="{9078335B-9B15-6145-8897-B7CB382B2866}" destId="{E4371842-328A-6149-8534-033F69E2CC2C}" srcOrd="0" destOrd="0" presId="urn:microsoft.com/office/officeart/2008/layout/VerticalCurvedList"/>
    <dgm:cxn modelId="{C4E18BD9-F6F1-F742-82D1-B14FDBFFB4F4}" type="presParOf" srcId="{4093578C-9E33-074A-AE3A-9BCB5940202C}" destId="{B539B11F-5D18-2A41-B0AB-4C57ADCB7D9C}" srcOrd="3" destOrd="0" presId="urn:microsoft.com/office/officeart/2008/layout/VerticalCurvedList"/>
    <dgm:cxn modelId="{CED04F53-06E8-F34A-93F1-337B6BC51A87}" type="presParOf" srcId="{4093578C-9E33-074A-AE3A-9BCB5940202C}" destId="{8867F8F2-855F-5E48-89F5-81B5BA066555}" srcOrd="4" destOrd="0" presId="urn:microsoft.com/office/officeart/2008/layout/VerticalCurvedList"/>
    <dgm:cxn modelId="{57181C1D-D91B-524A-BACE-7E2C7D6F45E6}" type="presParOf" srcId="{8867F8F2-855F-5E48-89F5-81B5BA066555}" destId="{4A3244F2-5CF7-7E49-BF4E-6A70A1D81C82}" srcOrd="0" destOrd="0" presId="urn:microsoft.com/office/officeart/2008/layout/VerticalCurvedList"/>
    <dgm:cxn modelId="{F4F747EF-C82A-1B4F-88E7-AC032252E8E0}" type="presParOf" srcId="{4093578C-9E33-074A-AE3A-9BCB5940202C}" destId="{02F7B861-9609-154A-BA14-0DF692842C32}" srcOrd="5" destOrd="0" presId="urn:microsoft.com/office/officeart/2008/layout/VerticalCurvedList"/>
    <dgm:cxn modelId="{9C76F612-7D4B-A34A-BFA4-4D4CD91BD90D}" type="presParOf" srcId="{4093578C-9E33-074A-AE3A-9BCB5940202C}" destId="{3A2AFFF2-6390-3745-99E9-77E90530A428}" srcOrd="6" destOrd="0" presId="urn:microsoft.com/office/officeart/2008/layout/VerticalCurvedList"/>
    <dgm:cxn modelId="{ABC31DC4-794D-6748-BBF8-E9975F67FD1D}" type="presParOf" srcId="{3A2AFFF2-6390-3745-99E9-77E90530A428}" destId="{3663897F-B559-E245-8878-445AC96F7828}"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7D0B17-17F0-BA4B-8E14-6B8F0F960BCD}">
      <dsp:nvSpPr>
        <dsp:cNvPr id="0" name=""/>
        <dsp:cNvSpPr/>
      </dsp:nvSpPr>
      <dsp:spPr>
        <a:xfrm>
          <a:off x="-2284619" y="-353269"/>
          <a:ext cx="2729040" cy="2729040"/>
        </a:xfrm>
        <a:prstGeom prst="blockArc">
          <a:avLst>
            <a:gd name="adj1" fmla="val 18900000"/>
            <a:gd name="adj2" fmla="val 2700000"/>
            <a:gd name="adj3" fmla="val 791"/>
          </a:avLst>
        </a:prstGeom>
        <a:noFill/>
        <a:ln w="9525" cap="flat" cmpd="sng" algn="ctr">
          <a:solidFill>
            <a:schemeClr val="dk2">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52724B7-2459-E443-961F-5003ED498672}">
      <dsp:nvSpPr>
        <dsp:cNvPr id="0" name=""/>
        <dsp:cNvSpPr/>
      </dsp:nvSpPr>
      <dsp:spPr>
        <a:xfrm>
          <a:off x="285690" y="202250"/>
          <a:ext cx="2965284" cy="404500"/>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21072" tIns="40640" rIns="40640" bIns="40640" numCol="1" spcCol="1270" anchor="ctr" anchorCtr="0">
          <a:noAutofit/>
        </a:bodyPr>
        <a:lstStyle/>
        <a:p>
          <a:pPr lvl="0" algn="l" defTabSz="711200">
            <a:lnSpc>
              <a:spcPct val="90000"/>
            </a:lnSpc>
            <a:spcBef>
              <a:spcPct val="0"/>
            </a:spcBef>
            <a:spcAft>
              <a:spcPct val="35000"/>
            </a:spcAft>
          </a:pPr>
          <a:r>
            <a:rPr lang="en-US" sz="1600" kern="1200" dirty="0" smtClean="0"/>
            <a:t>Cost (Time + Memory)</a:t>
          </a:r>
          <a:endParaRPr lang="en-US" sz="1600" kern="1200" dirty="0"/>
        </a:p>
      </dsp:txBody>
      <dsp:txXfrm>
        <a:off x="285690" y="202250"/>
        <a:ext cx="2965284" cy="404500"/>
      </dsp:txXfrm>
    </dsp:sp>
    <dsp:sp modelId="{E4371842-328A-6149-8534-033F69E2CC2C}">
      <dsp:nvSpPr>
        <dsp:cNvPr id="0" name=""/>
        <dsp:cNvSpPr/>
      </dsp:nvSpPr>
      <dsp:spPr>
        <a:xfrm>
          <a:off x="32877" y="151687"/>
          <a:ext cx="505625" cy="505625"/>
        </a:xfrm>
        <a:prstGeom prst="ellipse">
          <a:avLst/>
        </a:prstGeom>
        <a:solidFill>
          <a:schemeClr val="lt1">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B539B11F-5D18-2A41-B0AB-4C57ADCB7D9C}">
      <dsp:nvSpPr>
        <dsp:cNvPr id="0" name=""/>
        <dsp:cNvSpPr/>
      </dsp:nvSpPr>
      <dsp:spPr>
        <a:xfrm>
          <a:off x="432726" y="809000"/>
          <a:ext cx="2818248" cy="404500"/>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21072" tIns="40640" rIns="40640" bIns="40640" numCol="1" spcCol="1270" anchor="ctr" anchorCtr="0">
          <a:noAutofit/>
        </a:bodyPr>
        <a:lstStyle/>
        <a:p>
          <a:pPr lvl="0" algn="l" defTabSz="711200">
            <a:lnSpc>
              <a:spcPct val="90000"/>
            </a:lnSpc>
            <a:spcBef>
              <a:spcPct val="0"/>
            </a:spcBef>
            <a:spcAft>
              <a:spcPct val="35000"/>
            </a:spcAft>
          </a:pPr>
          <a:r>
            <a:rPr lang="en-US" sz="1600" kern="1200" dirty="0" smtClean="0"/>
            <a:t>Fidelity + Accuracy</a:t>
          </a:r>
          <a:endParaRPr lang="en-US" sz="1600" kern="1200" dirty="0"/>
        </a:p>
      </dsp:txBody>
      <dsp:txXfrm>
        <a:off x="432726" y="809000"/>
        <a:ext cx="2818248" cy="404500"/>
      </dsp:txXfrm>
    </dsp:sp>
    <dsp:sp modelId="{4A3244F2-5CF7-7E49-BF4E-6A70A1D81C82}">
      <dsp:nvSpPr>
        <dsp:cNvPr id="0" name=""/>
        <dsp:cNvSpPr/>
      </dsp:nvSpPr>
      <dsp:spPr>
        <a:xfrm>
          <a:off x="179913" y="758437"/>
          <a:ext cx="505625" cy="505625"/>
        </a:xfrm>
        <a:prstGeom prst="ellipse">
          <a:avLst/>
        </a:prstGeom>
        <a:solidFill>
          <a:schemeClr val="lt1">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02F7B861-9609-154A-BA14-0DF692842C32}">
      <dsp:nvSpPr>
        <dsp:cNvPr id="0" name=""/>
        <dsp:cNvSpPr/>
      </dsp:nvSpPr>
      <dsp:spPr>
        <a:xfrm>
          <a:off x="285690" y="1415750"/>
          <a:ext cx="2965284" cy="404500"/>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21072" tIns="40640" rIns="40640" bIns="40640" numCol="1" spcCol="1270" anchor="ctr" anchorCtr="0">
          <a:noAutofit/>
        </a:bodyPr>
        <a:lstStyle/>
        <a:p>
          <a:pPr lvl="0" algn="l" defTabSz="711200">
            <a:lnSpc>
              <a:spcPct val="90000"/>
            </a:lnSpc>
            <a:spcBef>
              <a:spcPct val="0"/>
            </a:spcBef>
            <a:spcAft>
              <a:spcPct val="35000"/>
            </a:spcAft>
          </a:pPr>
          <a:r>
            <a:rPr lang="en-US" sz="1600" kern="1200" dirty="0" smtClean="0"/>
            <a:t>Scalability</a:t>
          </a:r>
          <a:endParaRPr lang="en-US" sz="1600" kern="1200" dirty="0"/>
        </a:p>
      </dsp:txBody>
      <dsp:txXfrm>
        <a:off x="285690" y="1415750"/>
        <a:ext cx="2965284" cy="404500"/>
      </dsp:txXfrm>
    </dsp:sp>
    <dsp:sp modelId="{3663897F-B559-E245-8878-445AC96F7828}">
      <dsp:nvSpPr>
        <dsp:cNvPr id="0" name=""/>
        <dsp:cNvSpPr/>
      </dsp:nvSpPr>
      <dsp:spPr>
        <a:xfrm>
          <a:off x="32877" y="1365187"/>
          <a:ext cx="505625" cy="505625"/>
        </a:xfrm>
        <a:prstGeom prst="ellipse">
          <a:avLst/>
        </a:prstGeom>
        <a:solidFill>
          <a:schemeClr val="lt1">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4BE4CAC-9FAC-364B-B6CC-34049F474058}" type="datetimeFigureOut">
              <a:rPr lang="en-US" smtClean="0"/>
              <a:t>9/8/15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5B1D63F-4B32-6048-8350-E26EC61E0F37}" type="slidenum">
              <a:rPr lang="en-US" smtClean="0"/>
              <a:t>‹#›</a:t>
            </a:fld>
            <a:endParaRPr lang="en-US"/>
          </a:p>
        </p:txBody>
      </p:sp>
    </p:spTree>
    <p:extLst>
      <p:ext uri="{BB962C8B-B14F-4D97-AF65-F5344CB8AC3E}">
        <p14:creationId xmlns:p14="http://schemas.microsoft.com/office/powerpoint/2010/main" val="4171683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029A7A4-6403-7045-B090-62A48BC73FEA}" type="datetimeFigureOut">
              <a:rPr lang="en-US" smtClean="0"/>
              <a:t>9/8/15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8B6DB93-422F-B84B-936D-9D9B23C45468}" type="slidenum">
              <a:rPr lang="en-US" smtClean="0"/>
              <a:t>‹#›</a:t>
            </a:fld>
            <a:endParaRPr lang="en-US"/>
          </a:p>
        </p:txBody>
      </p:sp>
    </p:spTree>
    <p:extLst>
      <p:ext uri="{BB962C8B-B14F-4D97-AF65-F5344CB8AC3E}">
        <p14:creationId xmlns:p14="http://schemas.microsoft.com/office/powerpoint/2010/main" val="167031543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B6DB93-422F-B84B-936D-9D9B23C45468}" type="slidenum">
              <a:rPr lang="en-US" smtClean="0"/>
              <a:t>1</a:t>
            </a:fld>
            <a:endParaRPr lang="en-US"/>
          </a:p>
        </p:txBody>
      </p:sp>
    </p:spTree>
    <p:extLst>
      <p:ext uri="{BB962C8B-B14F-4D97-AF65-F5344CB8AC3E}">
        <p14:creationId xmlns:p14="http://schemas.microsoft.com/office/powerpoint/2010/main" val="2765697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8B6DB93-422F-B84B-936D-9D9B23C45468}" type="slidenum">
              <a:rPr lang="en-US" smtClean="0"/>
              <a:t>18</a:t>
            </a:fld>
            <a:endParaRPr lang="en-US"/>
          </a:p>
        </p:txBody>
      </p:sp>
    </p:spTree>
    <p:extLst>
      <p:ext uri="{BB962C8B-B14F-4D97-AF65-F5344CB8AC3E}">
        <p14:creationId xmlns:p14="http://schemas.microsoft.com/office/powerpoint/2010/main" val="22309024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B6DB93-422F-B84B-936D-9D9B23C45468}" type="slidenum">
              <a:rPr lang="en-US" smtClean="0"/>
              <a:t>19</a:t>
            </a:fld>
            <a:endParaRPr lang="en-US"/>
          </a:p>
        </p:txBody>
      </p:sp>
    </p:spTree>
    <p:extLst>
      <p:ext uri="{BB962C8B-B14F-4D97-AF65-F5344CB8AC3E}">
        <p14:creationId xmlns:p14="http://schemas.microsoft.com/office/powerpoint/2010/main" val="10409953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kern="1200" dirty="0" err="1" smtClean="0">
                <a:solidFill>
                  <a:schemeClr val="tx1"/>
                </a:solidFill>
                <a:effectLst/>
                <a:latin typeface="+mn-lt"/>
                <a:ea typeface="+mn-ea"/>
                <a:cs typeface="+mn-cs"/>
              </a:rPr>
              <a:t>Metagenomics</a:t>
            </a:r>
            <a:r>
              <a:rPr lang="en-US" sz="1600" kern="1200" dirty="0" smtClean="0">
                <a:solidFill>
                  <a:schemeClr val="tx1"/>
                </a:solidFill>
                <a:effectLst/>
                <a:latin typeface="+mn-lt"/>
                <a:ea typeface="+mn-ea"/>
                <a:cs typeface="+mn-cs"/>
              </a:rPr>
              <a:t> [10] is the study of microbial communities. Insight into these communities sheds light on a wide range of areas, including human health [6] and environmental processes [2]. It typically needs additional depth of sequencing; thus a low sequencing cost is beneficial. </a:t>
            </a:r>
            <a:endParaRPr lang="en-US" sz="1600" dirty="0" smtClean="0"/>
          </a:p>
          <a:p>
            <a:endParaRPr lang="en-US" sz="160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600" kern="1200" dirty="0" smtClean="0">
                <a:solidFill>
                  <a:schemeClr val="tx1"/>
                </a:solidFill>
                <a:effectLst/>
                <a:latin typeface="+mn-lt"/>
                <a:ea typeface="+mn-ea"/>
                <a:cs typeface="+mn-cs"/>
              </a:rPr>
              <a:t>MG-RAST </a:t>
            </a:r>
            <a:r>
              <a:rPr lang="en-US" sz="1600" kern="1200" dirty="0" smtClean="0">
                <a:solidFill>
                  <a:schemeClr val="tx1"/>
                </a:solidFill>
                <a:effectLst/>
                <a:latin typeface="+mn-lt"/>
                <a:ea typeface="+mn-ea"/>
                <a:cs typeface="+mn-cs"/>
              </a:rPr>
              <a:t>(2007) </a:t>
            </a:r>
            <a:r>
              <a:rPr lang="en-US" sz="1600" kern="1200" dirty="0" smtClean="0">
                <a:solidFill>
                  <a:schemeClr val="tx1"/>
                </a:solidFill>
                <a:effectLst/>
                <a:latin typeface="+mn-lt"/>
                <a:ea typeface="+mn-ea"/>
                <a:cs typeface="+mn-cs"/>
              </a:rPr>
              <a:t>is </a:t>
            </a:r>
            <a:r>
              <a:rPr lang="en-US" sz="1600" kern="1200" dirty="0" err="1" smtClean="0">
                <a:solidFill>
                  <a:schemeClr val="tx1"/>
                </a:solidFill>
                <a:effectLst/>
                <a:latin typeface="+mn-lt"/>
                <a:ea typeface="+mn-ea"/>
                <a:cs typeface="+mn-cs"/>
              </a:rPr>
              <a:t>metagenomics</a:t>
            </a:r>
            <a:r>
              <a:rPr lang="en-US" sz="1600" kern="1200" dirty="0" smtClean="0">
                <a:solidFill>
                  <a:schemeClr val="tx1"/>
                </a:solidFill>
                <a:effectLst/>
                <a:latin typeface="+mn-lt"/>
                <a:ea typeface="+mn-ea"/>
                <a:cs typeface="+mn-cs"/>
              </a:rPr>
              <a:t> analysis server, providing automated data analysis for </a:t>
            </a:r>
            <a:r>
              <a:rPr lang="en-US" sz="1600" kern="1200" dirty="0" err="1" smtClean="0">
                <a:solidFill>
                  <a:schemeClr val="tx1"/>
                </a:solidFill>
                <a:effectLst/>
                <a:latin typeface="+mn-lt"/>
                <a:ea typeface="+mn-ea"/>
                <a:cs typeface="+mn-cs"/>
              </a:rPr>
              <a:t>metagenome</a:t>
            </a:r>
            <a:r>
              <a:rPr lang="en-US" sz="1600" kern="1200" dirty="0" smtClean="0">
                <a:solidFill>
                  <a:schemeClr val="tx1"/>
                </a:solidFill>
                <a:effectLst/>
                <a:latin typeface="+mn-lt"/>
                <a:ea typeface="+mn-ea"/>
                <a:cs typeface="+mn-cs"/>
              </a:rPr>
              <a:t> data sets submitted by users via web interfaces. </a:t>
            </a:r>
            <a:endParaRPr lang="en-US" sz="16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600" kern="1200" dirty="0" smtClean="0">
                <a:solidFill>
                  <a:schemeClr val="tx1"/>
                </a:solidFill>
                <a:effectLst/>
                <a:latin typeface="+mn-lt"/>
                <a:ea typeface="+mn-ea"/>
                <a:cs typeface="+mn-cs"/>
              </a:rPr>
              <a:t>Current usage</a:t>
            </a:r>
            <a:r>
              <a:rPr lang="en-US" sz="1600" kern="1200" baseline="0" dirty="0" smtClean="0">
                <a:solidFill>
                  <a:schemeClr val="tx1"/>
                </a:solidFill>
                <a:effectLst/>
                <a:latin typeface="+mn-lt"/>
                <a:ea typeface="+mn-ea"/>
                <a:cs typeface="+mn-cs"/>
              </a:rPr>
              <a:t> stats:</a:t>
            </a:r>
            <a:endParaRPr lang="en-US" sz="16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600" kern="1200" dirty="0" smtClean="0">
              <a:solidFill>
                <a:schemeClr val="tx1"/>
              </a:solidFill>
              <a:effectLst/>
              <a:latin typeface="+mn-lt"/>
              <a:ea typeface="+mn-ea"/>
              <a:cs typeface="+mn-cs"/>
            </a:endParaRPr>
          </a:p>
          <a:p>
            <a:r>
              <a:rPr lang="en-US" sz="1600" kern="1200" dirty="0" smtClean="0">
                <a:solidFill>
                  <a:schemeClr val="tx1"/>
                </a:solidFill>
                <a:latin typeface="+mn-lt"/>
                <a:ea typeface="+mn-ea"/>
                <a:cs typeface="+mn-cs"/>
              </a:rPr>
              <a:t># of </a:t>
            </a:r>
            <a:r>
              <a:rPr lang="en-US" sz="1600" kern="1200" dirty="0" err="1" smtClean="0">
                <a:solidFill>
                  <a:schemeClr val="tx1"/>
                </a:solidFill>
                <a:latin typeface="+mn-lt"/>
                <a:ea typeface="+mn-ea"/>
                <a:cs typeface="+mn-cs"/>
              </a:rPr>
              <a:t>metagenomes</a:t>
            </a:r>
            <a:r>
              <a:rPr lang="en-US" sz="1600" b="1" kern="1200" baseline="0" dirty="0" smtClean="0">
                <a:solidFill>
                  <a:schemeClr val="tx1"/>
                </a:solidFill>
                <a:latin typeface="+mn-lt"/>
                <a:ea typeface="+mn-ea"/>
                <a:cs typeface="+mn-cs"/>
              </a:rPr>
              <a:t> </a:t>
            </a:r>
            <a:r>
              <a:rPr lang="en-US" sz="1600" b="1" kern="1200" dirty="0" smtClean="0">
                <a:solidFill>
                  <a:schemeClr val="tx1"/>
                </a:solidFill>
                <a:latin typeface="+mn-lt"/>
                <a:ea typeface="+mn-ea"/>
                <a:cs typeface="+mn-cs"/>
              </a:rPr>
              <a:t>207,598</a:t>
            </a:r>
          </a:p>
          <a:p>
            <a:r>
              <a:rPr lang="en-US" sz="1600" b="0" kern="1200" dirty="0" smtClean="0">
                <a:solidFill>
                  <a:schemeClr val="tx1"/>
                </a:solidFill>
                <a:latin typeface="+mn-lt"/>
                <a:ea typeface="+mn-ea"/>
                <a:cs typeface="+mn-cs"/>
              </a:rPr>
              <a:t># base pairs</a:t>
            </a:r>
            <a:r>
              <a:rPr lang="en-US" sz="1600" b="1" kern="1200" baseline="0" dirty="0" smtClean="0">
                <a:solidFill>
                  <a:schemeClr val="tx1"/>
                </a:solidFill>
                <a:latin typeface="+mn-lt"/>
                <a:ea typeface="+mn-ea"/>
                <a:cs typeface="+mn-cs"/>
              </a:rPr>
              <a:t> </a:t>
            </a:r>
            <a:r>
              <a:rPr lang="en-US" sz="1600" b="1" kern="1200" dirty="0" smtClean="0">
                <a:solidFill>
                  <a:schemeClr val="tx1"/>
                </a:solidFill>
                <a:latin typeface="+mn-lt"/>
                <a:ea typeface="+mn-ea"/>
                <a:cs typeface="+mn-cs"/>
              </a:rPr>
              <a:t>83.09 </a:t>
            </a:r>
            <a:r>
              <a:rPr lang="en-US" sz="1600" b="1" kern="1200" dirty="0" err="1" smtClean="0">
                <a:solidFill>
                  <a:schemeClr val="tx1"/>
                </a:solidFill>
                <a:latin typeface="+mn-lt"/>
                <a:ea typeface="+mn-ea"/>
                <a:cs typeface="+mn-cs"/>
              </a:rPr>
              <a:t>Tbp</a:t>
            </a:r>
            <a:endParaRPr lang="en-US" sz="1600" b="1" kern="1200" dirty="0" smtClean="0">
              <a:solidFill>
                <a:schemeClr val="tx1"/>
              </a:solidFill>
              <a:latin typeface="+mn-lt"/>
              <a:ea typeface="+mn-ea"/>
              <a:cs typeface="+mn-cs"/>
            </a:endParaRPr>
          </a:p>
          <a:p>
            <a:r>
              <a:rPr lang="en-US" sz="1600" b="0" kern="1200" dirty="0" smtClean="0">
                <a:solidFill>
                  <a:schemeClr val="tx1"/>
                </a:solidFill>
                <a:latin typeface="+mn-lt"/>
                <a:ea typeface="+mn-ea"/>
                <a:cs typeface="+mn-cs"/>
              </a:rPr>
              <a:t># of sequences</a:t>
            </a:r>
            <a:r>
              <a:rPr lang="en-US" sz="1600" b="1" kern="1200" baseline="0" dirty="0" smtClean="0">
                <a:solidFill>
                  <a:schemeClr val="tx1"/>
                </a:solidFill>
                <a:latin typeface="+mn-lt"/>
                <a:ea typeface="+mn-ea"/>
                <a:cs typeface="+mn-cs"/>
              </a:rPr>
              <a:t> </a:t>
            </a:r>
            <a:r>
              <a:rPr lang="hr-HR" sz="1600" b="1" kern="1200" dirty="0" smtClean="0">
                <a:solidFill>
                  <a:schemeClr val="tx1"/>
                </a:solidFill>
                <a:latin typeface="+mn-lt"/>
                <a:ea typeface="+mn-ea"/>
                <a:cs typeface="+mn-cs"/>
              </a:rPr>
              <a:t>663.93 billion</a:t>
            </a:r>
          </a:p>
          <a:p>
            <a:r>
              <a:rPr lang="en-US" sz="1600" b="0" kern="1200" dirty="0" smtClean="0">
                <a:solidFill>
                  <a:schemeClr val="tx1"/>
                </a:solidFill>
                <a:latin typeface="+mn-lt"/>
                <a:ea typeface="+mn-ea"/>
                <a:cs typeface="+mn-cs"/>
              </a:rPr>
              <a:t># of public </a:t>
            </a:r>
            <a:r>
              <a:rPr lang="en-US" sz="1600" b="0" kern="1200" dirty="0" err="1" smtClean="0">
                <a:solidFill>
                  <a:schemeClr val="tx1"/>
                </a:solidFill>
                <a:latin typeface="+mn-lt"/>
                <a:ea typeface="+mn-ea"/>
                <a:cs typeface="+mn-cs"/>
              </a:rPr>
              <a:t>metagenomes</a:t>
            </a:r>
            <a:r>
              <a:rPr lang="en-US" sz="1600" b="0" kern="1200" baseline="0" dirty="0" smtClean="0">
                <a:solidFill>
                  <a:schemeClr val="tx1"/>
                </a:solidFill>
                <a:latin typeface="+mn-lt"/>
                <a:ea typeface="+mn-ea"/>
                <a:cs typeface="+mn-cs"/>
              </a:rPr>
              <a:t>  28,896</a:t>
            </a:r>
            <a:endParaRPr lang="en-US" sz="16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600" dirty="0" smtClean="0"/>
          </a:p>
          <a:p>
            <a:r>
              <a:rPr lang="en-US" sz="1600" dirty="0" err="1" smtClean="0"/>
              <a:t>Qlime</a:t>
            </a:r>
            <a:r>
              <a:rPr lang="en-US" sz="1600" dirty="0" smtClean="0"/>
              <a:t> ==“ Chime”</a:t>
            </a:r>
          </a:p>
        </p:txBody>
      </p:sp>
      <p:sp>
        <p:nvSpPr>
          <p:cNvPr id="4" name="Slide Number Placeholder 3"/>
          <p:cNvSpPr>
            <a:spLocks noGrp="1"/>
          </p:cNvSpPr>
          <p:nvPr>
            <p:ph type="sldNum" sz="quarter" idx="10"/>
          </p:nvPr>
        </p:nvSpPr>
        <p:spPr/>
        <p:txBody>
          <a:bodyPr/>
          <a:lstStyle/>
          <a:p>
            <a:fld id="{5038E78B-A368-8441-9DA8-A6D5F9C61AA2}" type="slidenum">
              <a:rPr lang="en-US" smtClean="0"/>
              <a:t>20</a:t>
            </a:fld>
            <a:endParaRPr lang="en-US"/>
          </a:p>
        </p:txBody>
      </p:sp>
    </p:spTree>
    <p:extLst>
      <p:ext uri="{BB962C8B-B14F-4D97-AF65-F5344CB8AC3E}">
        <p14:creationId xmlns:p14="http://schemas.microsoft.com/office/powerpoint/2010/main" val="17176374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3200" dirty="0" smtClean="0"/>
              <a:t>Workload – MG-RAST trace, 1 week, </a:t>
            </a:r>
            <a:br>
              <a:rPr lang="en-US" sz="3200" dirty="0" smtClean="0"/>
            </a:br>
            <a:r>
              <a:rPr lang="en-US" sz="3200" dirty="0" smtClean="0"/>
              <a:t>March</a:t>
            </a:r>
          </a:p>
          <a:p>
            <a:pPr lvl="1"/>
            <a:r>
              <a:rPr lang="en-US" sz="3200" dirty="0" smtClean="0"/>
              <a:t>1,560 jobs, 42,962 </a:t>
            </a:r>
            <a:r>
              <a:rPr lang="en-US" sz="3200" dirty="0" err="1" smtClean="0"/>
              <a:t>workunits</a:t>
            </a:r>
            <a:endParaRPr lang="en-US" sz="3200" dirty="0" smtClean="0"/>
          </a:p>
          <a:p>
            <a:pPr lvl="1"/>
            <a:r>
              <a:rPr lang="en-US" sz="3200" dirty="0" smtClean="0"/>
              <a:t>1.1 TB input data</a:t>
            </a:r>
          </a:p>
          <a:p>
            <a:endParaRPr lang="en-US" sz="3200" dirty="0"/>
          </a:p>
        </p:txBody>
      </p:sp>
      <p:sp>
        <p:nvSpPr>
          <p:cNvPr id="4" name="Slide Number Placeholder 3"/>
          <p:cNvSpPr>
            <a:spLocks noGrp="1"/>
          </p:cNvSpPr>
          <p:nvPr>
            <p:ph type="sldNum" sz="quarter" idx="10"/>
          </p:nvPr>
        </p:nvSpPr>
        <p:spPr/>
        <p:txBody>
          <a:bodyPr/>
          <a:lstStyle/>
          <a:p>
            <a:fld id="{98B6DB93-422F-B84B-936D-9D9B23C45468}" type="slidenum">
              <a:rPr lang="en-US" smtClean="0"/>
              <a:t>21</a:t>
            </a:fld>
            <a:endParaRPr lang="en-US"/>
          </a:p>
        </p:txBody>
      </p:sp>
    </p:spTree>
    <p:extLst>
      <p:ext uri="{BB962C8B-B14F-4D97-AF65-F5344CB8AC3E}">
        <p14:creationId xmlns:p14="http://schemas.microsoft.com/office/powerpoint/2010/main" val="5487408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FNAL = Fermi National Accelerator Lab</a:t>
            </a:r>
          </a:p>
          <a:p>
            <a:endParaRPr lang="en-US" dirty="0"/>
          </a:p>
        </p:txBody>
      </p:sp>
      <p:sp>
        <p:nvSpPr>
          <p:cNvPr id="4" name="Slide Number Placeholder 3"/>
          <p:cNvSpPr>
            <a:spLocks noGrp="1"/>
          </p:cNvSpPr>
          <p:nvPr>
            <p:ph type="sldNum" sz="quarter" idx="10"/>
          </p:nvPr>
        </p:nvSpPr>
        <p:spPr/>
        <p:txBody>
          <a:bodyPr/>
          <a:lstStyle/>
          <a:p>
            <a:fld id="{98B6DB93-422F-B84B-936D-9D9B23C45468}" type="slidenum">
              <a:rPr lang="en-US" smtClean="0"/>
              <a:t>22</a:t>
            </a:fld>
            <a:endParaRPr lang="en-US"/>
          </a:p>
        </p:txBody>
      </p:sp>
    </p:spTree>
    <p:extLst>
      <p:ext uri="{BB962C8B-B14F-4D97-AF65-F5344CB8AC3E}">
        <p14:creationId xmlns:p14="http://schemas.microsoft.com/office/powerpoint/2010/main" val="34097432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solidFill>
                  <a:srgbClr val="10253F"/>
                </a:solidFill>
                <a:latin typeface="Calisto MT"/>
                <a:cs typeface="Calisto MT"/>
              </a:rPr>
              <a:t>Special-purpose hardware/software doing petabyte-scale</a:t>
            </a:r>
            <a:br>
              <a:rPr lang="en-US" dirty="0" smtClean="0">
                <a:solidFill>
                  <a:srgbClr val="10253F"/>
                </a:solidFill>
                <a:latin typeface="Calisto MT"/>
                <a:cs typeface="Calisto MT"/>
              </a:rPr>
            </a:br>
            <a:r>
              <a:rPr lang="en-US" dirty="0" smtClean="0">
                <a:solidFill>
                  <a:srgbClr val="10253F"/>
                </a:solidFill>
                <a:latin typeface="Calisto MT"/>
                <a:cs typeface="Calisto MT"/>
              </a:rPr>
              <a:t>filtering/analysis</a:t>
            </a:r>
          </a:p>
          <a:p>
            <a:endParaRPr lang="en-US" sz="1600" dirty="0" smtClean="0"/>
          </a:p>
          <a:p>
            <a:r>
              <a:rPr lang="en-US" sz="1600" b="1" kern="1200" dirty="0" smtClean="0">
                <a:solidFill>
                  <a:schemeClr val="tx1"/>
                </a:solidFill>
                <a:latin typeface="+mn-lt"/>
                <a:ea typeface="+mn-ea"/>
                <a:cs typeface="+mn-cs"/>
              </a:rPr>
              <a:t>What is SAM?</a:t>
            </a:r>
          </a:p>
          <a:p>
            <a:r>
              <a:rPr lang="en-US" sz="1600" b="0" kern="1200" dirty="0" smtClean="0">
                <a:solidFill>
                  <a:schemeClr val="tx1"/>
                </a:solidFill>
                <a:latin typeface="+mn-lt"/>
                <a:ea typeface="+mn-ea"/>
                <a:cs typeface="+mn-cs"/>
              </a:rPr>
              <a:t>Sam is a file based data management and access layer between the Storage Management System and the data processing layers. The goal of this SAM is to optimize the use of data storage and delivery resources, such as tape mounts, drive usage, and network bandwidth. In order to facilitate this goal, the primary objectives are:</a:t>
            </a:r>
          </a:p>
          <a:p>
            <a:r>
              <a:rPr lang="en-US" sz="1600" b="0" kern="1200" dirty="0" smtClean="0">
                <a:solidFill>
                  <a:schemeClr val="tx1"/>
                </a:solidFill>
                <a:latin typeface="+mn-lt"/>
                <a:ea typeface="+mn-ea"/>
                <a:cs typeface="+mn-cs"/>
              </a:rPr>
              <a:t>Clustering the data onto tertiary storage in a manner corresponding to access patterns</a:t>
            </a:r>
          </a:p>
          <a:p>
            <a:r>
              <a:rPr lang="en-US" sz="1600" b="0" kern="1200" dirty="0" smtClean="0">
                <a:solidFill>
                  <a:schemeClr val="tx1"/>
                </a:solidFill>
                <a:latin typeface="+mn-lt"/>
                <a:ea typeface="+mn-ea"/>
                <a:cs typeface="+mn-cs"/>
              </a:rPr>
              <a:t>Caching frequently accessed data on disk or tape</a:t>
            </a:r>
          </a:p>
          <a:p>
            <a:r>
              <a:rPr lang="en-US" sz="1600" b="0" kern="1200" dirty="0" smtClean="0">
                <a:solidFill>
                  <a:schemeClr val="tx1"/>
                </a:solidFill>
                <a:latin typeface="+mn-lt"/>
                <a:ea typeface="+mn-ea"/>
                <a:cs typeface="+mn-cs"/>
              </a:rPr>
              <a:t>Organizing data requests to minimize tape mounts</a:t>
            </a:r>
          </a:p>
          <a:p>
            <a:r>
              <a:rPr lang="en-US" sz="1600" b="0" kern="1200" dirty="0" smtClean="0">
                <a:solidFill>
                  <a:schemeClr val="tx1"/>
                </a:solidFill>
                <a:latin typeface="+mn-lt"/>
                <a:ea typeface="+mn-ea"/>
                <a:cs typeface="+mn-cs"/>
              </a:rPr>
              <a:t>Estimating the resources required for file requests before they are submitted and, with this information, making administrative decisions concerning data delivery priority.</a:t>
            </a:r>
          </a:p>
          <a:p>
            <a:r>
              <a:rPr lang="en-US" sz="1600" b="0" kern="1200" dirty="0" smtClean="0">
                <a:solidFill>
                  <a:schemeClr val="tx1"/>
                </a:solidFill>
                <a:latin typeface="+mn-lt"/>
                <a:ea typeface="+mn-ea"/>
                <a:cs typeface="+mn-cs"/>
              </a:rPr>
              <a:t>In addition, it is desired to unload the burden of individual file tracking from the analysis physicists, and place it onto the data management system. This is an added bonus integrated into the SAM system.</a:t>
            </a:r>
            <a:endParaRPr lang="en-US" sz="1600" dirty="0"/>
          </a:p>
        </p:txBody>
      </p:sp>
      <p:sp>
        <p:nvSpPr>
          <p:cNvPr id="4" name="Slide Number Placeholder 3"/>
          <p:cNvSpPr>
            <a:spLocks noGrp="1"/>
          </p:cNvSpPr>
          <p:nvPr>
            <p:ph type="sldNum" sz="quarter" idx="10"/>
          </p:nvPr>
        </p:nvSpPr>
        <p:spPr/>
        <p:txBody>
          <a:bodyPr/>
          <a:lstStyle/>
          <a:p>
            <a:fld id="{98B6DB93-422F-B84B-936D-9D9B23C45468}" type="slidenum">
              <a:rPr lang="en-US" smtClean="0"/>
              <a:t>23</a:t>
            </a:fld>
            <a:endParaRPr lang="en-US"/>
          </a:p>
        </p:txBody>
      </p:sp>
    </p:spTree>
    <p:extLst>
      <p:ext uri="{BB962C8B-B14F-4D97-AF65-F5344CB8AC3E}">
        <p14:creationId xmlns:p14="http://schemas.microsoft.com/office/powerpoint/2010/main" val="3202951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kern="1200" dirty="0" smtClean="0">
                <a:solidFill>
                  <a:schemeClr val="tx1"/>
                </a:solidFill>
                <a:latin typeface="+mn-lt"/>
                <a:ea typeface="+mn-ea"/>
                <a:cs typeface="+mn-cs"/>
              </a:rPr>
              <a:t>The main questions this work aims to address are: 1) how to develop analytical models that can  predict the behavior of complex, data-aware scientific workflows executing in extreme scale infrastructures? 2) what monitoring information and information analysis is needed for performance prediction and anomaly detection in scientific workflow execution?, and 3) how to adapt the workflow execution and the infrastructure to achieve the potential performance predicted by the models. These questions will be addressed within the context of two DOE applications: </a:t>
            </a:r>
            <a:r>
              <a:rPr lang="en-US" sz="1600" b="1" kern="1200" dirty="0" smtClean="0">
                <a:solidFill>
                  <a:schemeClr val="tx1"/>
                </a:solidFill>
                <a:latin typeface="+mn-lt"/>
                <a:ea typeface="+mn-ea"/>
                <a:cs typeface="+mn-cs"/>
              </a:rPr>
              <a:t>Climate and Earth System Modeling </a:t>
            </a:r>
            <a:r>
              <a:rPr lang="en-US" sz="1600" b="0" kern="1200" dirty="0" smtClean="0">
                <a:solidFill>
                  <a:schemeClr val="tx1"/>
                </a:solidFill>
                <a:latin typeface="+mn-lt"/>
                <a:ea typeface="+mn-ea"/>
                <a:cs typeface="+mn-cs"/>
              </a:rPr>
              <a:t>(CESM), which processes large amount of community data and </a:t>
            </a:r>
            <a:r>
              <a:rPr lang="en-US" sz="1600" b="1" kern="1200" dirty="0" smtClean="0">
                <a:solidFill>
                  <a:schemeClr val="tx1"/>
                </a:solidFill>
                <a:latin typeface="+mn-lt"/>
                <a:ea typeface="+mn-ea"/>
                <a:cs typeface="+mn-cs"/>
              </a:rPr>
              <a:t>Spallation Neutron Source</a:t>
            </a:r>
            <a:r>
              <a:rPr lang="en-US" sz="1600" b="0" kern="1200" dirty="0" smtClean="0">
                <a:solidFill>
                  <a:schemeClr val="tx1"/>
                </a:solidFill>
                <a:latin typeface="+mn-lt"/>
                <a:ea typeface="+mn-ea"/>
                <a:cs typeface="+mn-cs"/>
              </a:rPr>
              <a:t> (SNS), which produces rich experimental data used in a variety of complex analysis.</a:t>
            </a:r>
          </a:p>
          <a:p>
            <a:r>
              <a:rPr lang="en-US" sz="1600" b="0" kern="1200" dirty="0" smtClean="0">
                <a:solidFill>
                  <a:schemeClr val="tx1"/>
                </a:solidFill>
                <a:latin typeface="+mn-lt"/>
                <a:ea typeface="+mn-ea"/>
                <a:cs typeface="+mn-cs"/>
              </a:rPr>
              <a:t>The program of research focuses on </a:t>
            </a:r>
            <a:r>
              <a:rPr lang="en-US" sz="1600" b="1" kern="1200" dirty="0" smtClean="0">
                <a:solidFill>
                  <a:schemeClr val="tx1"/>
                </a:solidFill>
                <a:latin typeface="+mn-lt"/>
                <a:ea typeface="+mn-ea"/>
                <a:cs typeface="+mn-cs"/>
              </a:rPr>
              <a:t>data-aware workflow</a:t>
            </a:r>
            <a:r>
              <a:rPr lang="en-US" sz="1600" b="0" kern="1200" dirty="0" smtClean="0">
                <a:solidFill>
                  <a:schemeClr val="tx1"/>
                </a:solidFill>
                <a:latin typeface="+mn-lt"/>
                <a:ea typeface="+mn-ea"/>
                <a:cs typeface="+mn-cs"/>
              </a:rPr>
              <a:t> </a:t>
            </a:r>
            <a:r>
              <a:rPr lang="en-US" sz="1600" b="1" kern="1200" dirty="0" smtClean="0">
                <a:solidFill>
                  <a:schemeClr val="tx1"/>
                </a:solidFill>
                <a:latin typeface="+mn-lt"/>
                <a:ea typeface="+mn-ea"/>
                <a:cs typeface="+mn-cs"/>
              </a:rPr>
              <a:t>performance modeling, monitoring, and analysis</a:t>
            </a:r>
            <a:r>
              <a:rPr lang="en-US" sz="1600" b="0" kern="1200" dirty="0" smtClean="0">
                <a:solidFill>
                  <a:schemeClr val="tx1"/>
                </a:solidFill>
                <a:latin typeface="+mn-lt"/>
                <a:ea typeface="+mn-ea"/>
                <a:cs typeface="+mn-cs"/>
              </a:rPr>
              <a:t> and integrates this diverse information into knowledge about workflow behavior that can inform the scientist and the infrastructure providers about the observed performance issues and their causes.  This work will develop </a:t>
            </a:r>
            <a:r>
              <a:rPr lang="en-US" sz="1600" b="1" kern="1200" dirty="0" smtClean="0">
                <a:solidFill>
                  <a:schemeClr val="tx1"/>
                </a:solidFill>
                <a:latin typeface="+mn-lt"/>
                <a:ea typeface="+mn-ea"/>
                <a:cs typeface="+mn-cs"/>
              </a:rPr>
              <a:t>end-to-end</a:t>
            </a:r>
            <a:r>
              <a:rPr lang="en-US" sz="1600" b="0" kern="1200" dirty="0" smtClean="0">
                <a:solidFill>
                  <a:schemeClr val="tx1"/>
                </a:solidFill>
                <a:latin typeface="+mn-lt"/>
                <a:ea typeface="+mn-ea"/>
                <a:cs typeface="+mn-cs"/>
              </a:rPr>
              <a:t> </a:t>
            </a:r>
            <a:r>
              <a:rPr lang="en-US" sz="1600" b="1" kern="1200" dirty="0" smtClean="0">
                <a:solidFill>
                  <a:schemeClr val="tx1"/>
                </a:solidFill>
                <a:latin typeface="+mn-lt"/>
                <a:ea typeface="+mn-ea"/>
                <a:cs typeface="+mn-cs"/>
              </a:rPr>
              <a:t>workflow-level analytical models</a:t>
            </a:r>
            <a:r>
              <a:rPr lang="en-US" sz="1600" b="0" kern="1200" dirty="0" smtClean="0">
                <a:solidFill>
                  <a:schemeClr val="tx1"/>
                </a:solidFill>
                <a:latin typeface="+mn-lt"/>
                <a:ea typeface="+mn-ea"/>
                <a:cs typeface="+mn-cs"/>
              </a:rPr>
              <a:t> that capture the behavior of the workflow tasks performance on a variety of systems as well as workflow data movement and storage across different networks and devices. The </a:t>
            </a:r>
            <a:r>
              <a:rPr lang="en-US" sz="1600" b="1" kern="1200" dirty="0" smtClean="0">
                <a:solidFill>
                  <a:schemeClr val="tx1"/>
                </a:solidFill>
                <a:latin typeface="+mn-lt"/>
                <a:ea typeface="+mn-ea"/>
                <a:cs typeface="+mn-cs"/>
              </a:rPr>
              <a:t>analytical models will be coupled with simulation-based models to increase fidelity of the predictions in dynamic environments</a:t>
            </a:r>
            <a:r>
              <a:rPr lang="en-US" sz="1600" b="0" kern="1200" dirty="0" smtClean="0">
                <a:solidFill>
                  <a:schemeClr val="tx1"/>
                </a:solidFill>
                <a:latin typeface="+mn-lt"/>
                <a:ea typeface="+mn-ea"/>
                <a:cs typeface="+mn-cs"/>
              </a:rPr>
              <a:t>. The models will be validated through experiments on DOE infrastructures (such as the </a:t>
            </a:r>
            <a:r>
              <a:rPr lang="en-US" sz="1600" b="0" kern="1200" dirty="0" err="1" smtClean="0">
                <a:solidFill>
                  <a:schemeClr val="tx1"/>
                </a:solidFill>
                <a:latin typeface="+mn-lt"/>
                <a:ea typeface="+mn-ea"/>
                <a:cs typeface="+mn-cs"/>
              </a:rPr>
              <a:t>ESnet</a:t>
            </a:r>
            <a:r>
              <a:rPr lang="en-US" sz="1600" b="0" kern="1200" dirty="0" smtClean="0">
                <a:solidFill>
                  <a:schemeClr val="tx1"/>
                </a:solidFill>
                <a:latin typeface="+mn-lt"/>
                <a:ea typeface="+mn-ea"/>
                <a:cs typeface="+mn-cs"/>
              </a:rPr>
              <a:t> </a:t>
            </a:r>
            <a:r>
              <a:rPr lang="en-US" sz="1600" b="0" kern="1200" dirty="0" err="1" smtClean="0">
                <a:solidFill>
                  <a:schemeClr val="tx1"/>
                </a:solidFill>
                <a:latin typeface="+mn-lt"/>
                <a:ea typeface="+mn-ea"/>
                <a:cs typeface="+mn-cs"/>
              </a:rPr>
              <a:t>testbed</a:t>
            </a:r>
            <a:r>
              <a:rPr lang="en-US" sz="1600" b="0" kern="1200" dirty="0" smtClean="0">
                <a:solidFill>
                  <a:schemeClr val="tx1"/>
                </a:solidFill>
                <a:latin typeface="+mn-lt"/>
                <a:ea typeface="+mn-ea"/>
                <a:cs typeface="+mn-cs"/>
              </a:rPr>
              <a:t> and production infrastructure, the ORNL facilities), on distributed </a:t>
            </a:r>
            <a:r>
              <a:rPr lang="en-US" sz="1600" b="0" kern="1200" dirty="0" err="1" smtClean="0">
                <a:solidFill>
                  <a:schemeClr val="tx1"/>
                </a:solidFill>
                <a:latin typeface="+mn-lt"/>
                <a:ea typeface="+mn-ea"/>
                <a:cs typeface="+mn-cs"/>
              </a:rPr>
              <a:t>testbeds</a:t>
            </a:r>
            <a:r>
              <a:rPr lang="en-US" sz="1600" b="0" kern="1200" dirty="0" smtClean="0">
                <a:solidFill>
                  <a:schemeClr val="tx1"/>
                </a:solidFill>
                <a:latin typeface="+mn-lt"/>
                <a:ea typeface="+mn-ea"/>
                <a:cs typeface="+mn-cs"/>
              </a:rPr>
              <a:t> like </a:t>
            </a:r>
            <a:r>
              <a:rPr lang="en-US" sz="1600" b="0" kern="1200" dirty="0" err="1" smtClean="0">
                <a:solidFill>
                  <a:schemeClr val="tx1"/>
                </a:solidFill>
                <a:latin typeface="+mn-lt"/>
                <a:ea typeface="+mn-ea"/>
                <a:cs typeface="+mn-cs"/>
              </a:rPr>
              <a:t>ExoGENI</a:t>
            </a:r>
            <a:r>
              <a:rPr lang="en-US" sz="1600" b="0" kern="1200" dirty="0" smtClean="0">
                <a:solidFill>
                  <a:schemeClr val="tx1"/>
                </a:solidFill>
                <a:latin typeface="+mn-lt"/>
                <a:ea typeface="+mn-ea"/>
                <a:cs typeface="+mn-cs"/>
              </a:rPr>
              <a:t>, and through simulations.</a:t>
            </a:r>
          </a:p>
          <a:p>
            <a:endParaRPr lang="en-US" dirty="0"/>
          </a:p>
        </p:txBody>
      </p:sp>
      <p:sp>
        <p:nvSpPr>
          <p:cNvPr id="4" name="Footer Placeholder 3"/>
          <p:cNvSpPr>
            <a:spLocks noGrp="1"/>
          </p:cNvSpPr>
          <p:nvPr>
            <p:ph type="ftr" sz="quarter" idx="10"/>
          </p:nvPr>
        </p:nvSpPr>
        <p:spPr/>
        <p:txBody>
          <a:bodyPr/>
          <a:lstStyle/>
          <a:p>
            <a:r>
              <a:rPr lang="en-US" smtClean="0"/>
              <a:t>Go to ”Insert (View) | Header and Footer" to add your organization, sponsor, meeting name here; then, click "Apply to All"</a:t>
            </a:r>
            <a:endParaRPr lang="en-US"/>
          </a:p>
        </p:txBody>
      </p:sp>
      <p:sp>
        <p:nvSpPr>
          <p:cNvPr id="5" name="Slide Number Placeholder 4"/>
          <p:cNvSpPr>
            <a:spLocks noGrp="1"/>
          </p:cNvSpPr>
          <p:nvPr>
            <p:ph type="sldNum" sz="quarter" idx="11"/>
          </p:nvPr>
        </p:nvSpPr>
        <p:spPr/>
        <p:txBody>
          <a:bodyPr/>
          <a:lstStyle/>
          <a:p>
            <a:fld id="{BB1A7F71-A600-874B-8C52-75C3F91F2DFD}" type="slidenum">
              <a:rPr lang="en-US" smtClean="0"/>
              <a:pPr/>
              <a:t>24</a:t>
            </a:fld>
            <a:endParaRPr lang="en-US"/>
          </a:p>
        </p:txBody>
      </p:sp>
    </p:spTree>
    <p:extLst>
      <p:ext uri="{BB962C8B-B14F-4D97-AF65-F5344CB8AC3E}">
        <p14:creationId xmlns:p14="http://schemas.microsoft.com/office/powerpoint/2010/main" val="30533017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 </a:t>
            </a:r>
            <a:r>
              <a:rPr lang="en-US" sz="1200" kern="1200" dirty="0" smtClean="0">
                <a:solidFill>
                  <a:schemeClr val="tx1"/>
                </a:solidFill>
                <a:effectLst/>
                <a:latin typeface="+mn-lt"/>
                <a:ea typeface="+mn-ea"/>
                <a:cs typeface="+mn-cs"/>
              </a:rPr>
              <a:t>pluggable I/O and network workload models enable investigators to interchangeably use both application traces and synthetic workloads in their experiments. </a:t>
            </a:r>
            <a:endParaRPr lang="en-US" dirty="0" smtClean="0"/>
          </a:p>
          <a:p>
            <a:endParaRPr lang="en-US" dirty="0"/>
          </a:p>
        </p:txBody>
      </p:sp>
      <p:sp>
        <p:nvSpPr>
          <p:cNvPr id="4" name="Slide Number Placeholder 3"/>
          <p:cNvSpPr>
            <a:spLocks noGrp="1"/>
          </p:cNvSpPr>
          <p:nvPr>
            <p:ph type="sldNum" sz="quarter" idx="10"/>
          </p:nvPr>
        </p:nvSpPr>
        <p:spPr/>
        <p:txBody>
          <a:bodyPr/>
          <a:lstStyle/>
          <a:p>
            <a:fld id="{98B6DB93-422F-B84B-936D-9D9B23C45468}" type="slidenum">
              <a:rPr lang="en-US" smtClean="0"/>
              <a:t>5</a:t>
            </a:fld>
            <a:endParaRPr lang="en-US"/>
          </a:p>
        </p:txBody>
      </p:sp>
    </p:spTree>
    <p:extLst>
      <p:ext uri="{BB962C8B-B14F-4D97-AF65-F5344CB8AC3E}">
        <p14:creationId xmlns:p14="http://schemas.microsoft.com/office/powerpoint/2010/main" val="12154516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6581D0-DDBD-0442-A69D-7136CBA04F6D}" type="slidenum">
              <a:rPr lang="en-US" smtClean="0"/>
              <a:t>6</a:t>
            </a:fld>
            <a:endParaRPr lang="en-US"/>
          </a:p>
        </p:txBody>
      </p:sp>
    </p:spTree>
    <p:extLst>
      <p:ext uri="{BB962C8B-B14F-4D97-AF65-F5344CB8AC3E}">
        <p14:creationId xmlns:p14="http://schemas.microsoft.com/office/powerpoint/2010/main" val="22265426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smtClean="0"/>
              <a:t>Go to ”Insert (View) | Header and Footer" to add your organization, sponsor, meeting name here; then, click "Apply to All"</a:t>
            </a:r>
            <a:endParaRPr lang="en-US"/>
          </a:p>
        </p:txBody>
      </p:sp>
      <p:sp>
        <p:nvSpPr>
          <p:cNvPr id="5" name="Slide Number Placeholder 4"/>
          <p:cNvSpPr>
            <a:spLocks noGrp="1"/>
          </p:cNvSpPr>
          <p:nvPr>
            <p:ph type="sldNum" sz="quarter" idx="11"/>
          </p:nvPr>
        </p:nvSpPr>
        <p:spPr/>
        <p:txBody>
          <a:bodyPr/>
          <a:lstStyle/>
          <a:p>
            <a:fld id="{BB1A7F71-A600-874B-8C52-75C3F91F2DFD}" type="slidenum">
              <a:rPr lang="en-US" smtClean="0"/>
              <a:pPr/>
              <a:t>11</a:t>
            </a:fld>
            <a:endParaRPr lang="en-US"/>
          </a:p>
        </p:txBody>
      </p:sp>
    </p:spTree>
    <p:extLst>
      <p:ext uri="{BB962C8B-B14F-4D97-AF65-F5344CB8AC3E}">
        <p14:creationId xmlns:p14="http://schemas.microsoft.com/office/powerpoint/2010/main" val="25977653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B6DB93-422F-B84B-936D-9D9B23C45468}" type="slidenum">
              <a:rPr lang="en-US" smtClean="0"/>
              <a:t>12</a:t>
            </a:fld>
            <a:endParaRPr lang="en-US"/>
          </a:p>
        </p:txBody>
      </p:sp>
    </p:spTree>
    <p:extLst>
      <p:ext uri="{BB962C8B-B14F-4D97-AF65-F5344CB8AC3E}">
        <p14:creationId xmlns:p14="http://schemas.microsoft.com/office/powerpoint/2010/main" val="5240274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B6DB93-422F-B84B-936D-9D9B23C45468}" type="slidenum">
              <a:rPr lang="en-US" smtClean="0"/>
              <a:t>13</a:t>
            </a:fld>
            <a:endParaRPr lang="en-US"/>
          </a:p>
        </p:txBody>
      </p:sp>
    </p:spTree>
    <p:extLst>
      <p:ext uri="{BB962C8B-B14F-4D97-AF65-F5344CB8AC3E}">
        <p14:creationId xmlns:p14="http://schemas.microsoft.com/office/powerpoint/2010/main" val="3137091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595686-0EE8-5845-A25E-7793CAD8940D}" type="slidenum">
              <a:rPr lang="en-US" smtClean="0"/>
              <a:t>15</a:t>
            </a:fld>
            <a:endParaRPr lang="en-US"/>
          </a:p>
        </p:txBody>
      </p:sp>
    </p:spTree>
    <p:extLst>
      <p:ext uri="{BB962C8B-B14F-4D97-AF65-F5344CB8AC3E}">
        <p14:creationId xmlns:p14="http://schemas.microsoft.com/office/powerpoint/2010/main" val="24727486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6581D0-DDBD-0442-A69D-7136CBA04F6D}" type="slidenum">
              <a:rPr lang="en-US" smtClean="0"/>
              <a:t>16</a:t>
            </a:fld>
            <a:endParaRPr lang="en-US"/>
          </a:p>
        </p:txBody>
      </p:sp>
    </p:spTree>
    <p:extLst>
      <p:ext uri="{BB962C8B-B14F-4D97-AF65-F5344CB8AC3E}">
        <p14:creationId xmlns:p14="http://schemas.microsoft.com/office/powerpoint/2010/main" val="22584587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kern="1200" dirty="0" smtClean="0">
                <a:solidFill>
                  <a:schemeClr val="tx1"/>
                </a:solidFill>
                <a:effectLst/>
                <a:latin typeface="+mn-lt"/>
                <a:ea typeface="+mn-ea"/>
                <a:cs typeface="+mn-cs"/>
              </a:rPr>
              <a:t>Pipelining is common technique for optimizing server data transfers [32–34]. In Tendril we implement pipelining by dividing objects into smaller buffers and then transferring those buffers with asynchronous network operations and multithreaded disk I/O. The pipeline buffer size should be large enough to amortize startup costs but small enough to maximize concurrency. Figure 8 shows the results of a simulated pipelined transfer of a single 1 </a:t>
            </a:r>
            <a:r>
              <a:rPr lang="en-US" sz="1600" kern="1200" dirty="0" err="1" smtClean="0">
                <a:solidFill>
                  <a:schemeClr val="tx1"/>
                </a:solidFill>
                <a:effectLst/>
                <a:latin typeface="+mn-lt"/>
                <a:ea typeface="+mn-ea"/>
                <a:cs typeface="+mn-cs"/>
              </a:rPr>
              <a:t>TiB</a:t>
            </a:r>
            <a:r>
              <a:rPr lang="en-US" sz="1600" kern="1200" dirty="0" smtClean="0">
                <a:solidFill>
                  <a:schemeClr val="tx1"/>
                </a:solidFill>
                <a:effectLst/>
                <a:latin typeface="+mn-lt"/>
                <a:ea typeface="+mn-ea"/>
                <a:cs typeface="+mn-cs"/>
              </a:rPr>
              <a:t> object be- tween two servers using the network and disk parameters obtained in Sections 5.2 and 5.3. Each server was con- figured to commit a maximum of 1 </a:t>
            </a:r>
            <a:r>
              <a:rPr lang="en-US" sz="1600" kern="1200" dirty="0" err="1" smtClean="0">
                <a:solidFill>
                  <a:schemeClr val="tx1"/>
                </a:solidFill>
                <a:effectLst/>
                <a:latin typeface="+mn-lt"/>
                <a:ea typeface="+mn-ea"/>
                <a:cs typeface="+mn-cs"/>
              </a:rPr>
              <a:t>GiB</a:t>
            </a:r>
            <a:r>
              <a:rPr lang="en-US" sz="1600" kern="1200" dirty="0" smtClean="0">
                <a:solidFill>
                  <a:schemeClr val="tx1"/>
                </a:solidFill>
                <a:effectLst/>
                <a:latin typeface="+mn-lt"/>
                <a:ea typeface="+mn-ea"/>
                <a:cs typeface="+mn-cs"/>
              </a:rPr>
              <a:t> of RAM to re- </a:t>
            </a:r>
            <a:r>
              <a:rPr lang="en-US" sz="1600" kern="1200" dirty="0" err="1" smtClean="0">
                <a:solidFill>
                  <a:schemeClr val="tx1"/>
                </a:solidFill>
                <a:effectLst/>
                <a:latin typeface="+mn-lt"/>
                <a:ea typeface="+mn-ea"/>
                <a:cs typeface="+mn-cs"/>
              </a:rPr>
              <a:t>ceiving</a:t>
            </a:r>
            <a:r>
              <a:rPr lang="en-US" sz="1600" kern="1200" dirty="0" smtClean="0">
                <a:solidFill>
                  <a:schemeClr val="tx1"/>
                </a:solidFill>
                <a:effectLst/>
                <a:latin typeface="+mn-lt"/>
                <a:ea typeface="+mn-ea"/>
                <a:cs typeface="+mn-cs"/>
              </a:rPr>
              <a:t>/writing data and 1 </a:t>
            </a:r>
            <a:r>
              <a:rPr lang="en-US" sz="1600" kern="1200" dirty="0" err="1" smtClean="0">
                <a:solidFill>
                  <a:schemeClr val="tx1"/>
                </a:solidFill>
                <a:effectLst/>
                <a:latin typeface="+mn-lt"/>
                <a:ea typeface="+mn-ea"/>
                <a:cs typeface="+mn-cs"/>
              </a:rPr>
              <a:t>GiB</a:t>
            </a:r>
            <a:r>
              <a:rPr lang="en-US" sz="1600" kern="1200" dirty="0" smtClean="0">
                <a:solidFill>
                  <a:schemeClr val="tx1"/>
                </a:solidFill>
                <a:effectLst/>
                <a:latin typeface="+mn-lt"/>
                <a:ea typeface="+mn-ea"/>
                <a:cs typeface="+mn-cs"/>
              </a:rPr>
              <a:t> of RAM to reading/sending data. The pipelined transfer reaches a near-peak rate of 1.5 </a:t>
            </a:r>
            <a:r>
              <a:rPr lang="en-US" sz="1600" kern="1200" dirty="0" err="1" smtClean="0">
                <a:solidFill>
                  <a:schemeClr val="tx1"/>
                </a:solidFill>
                <a:effectLst/>
                <a:latin typeface="+mn-lt"/>
                <a:ea typeface="+mn-ea"/>
                <a:cs typeface="+mn-cs"/>
              </a:rPr>
              <a:t>GiB</a:t>
            </a:r>
            <a:r>
              <a:rPr lang="en-US" sz="1600" kern="1200" dirty="0" smtClean="0">
                <a:solidFill>
                  <a:schemeClr val="tx1"/>
                </a:solidFill>
                <a:effectLst/>
                <a:latin typeface="+mn-lt"/>
                <a:ea typeface="+mn-ea"/>
                <a:cs typeface="+mn-cs"/>
              </a:rPr>
              <a:t>/s using a 16 </a:t>
            </a:r>
            <a:r>
              <a:rPr lang="en-US" sz="1600" kern="1200" dirty="0" err="1" smtClean="0">
                <a:solidFill>
                  <a:schemeClr val="tx1"/>
                </a:solidFill>
                <a:effectLst/>
                <a:latin typeface="+mn-lt"/>
                <a:ea typeface="+mn-ea"/>
                <a:cs typeface="+mn-cs"/>
              </a:rPr>
              <a:t>MiB</a:t>
            </a:r>
            <a:r>
              <a:rPr lang="en-US" sz="1600" kern="1200" dirty="0" smtClean="0">
                <a:solidFill>
                  <a:schemeClr val="tx1"/>
                </a:solidFill>
                <a:effectLst/>
                <a:latin typeface="+mn-lt"/>
                <a:ea typeface="+mn-ea"/>
                <a:cs typeface="+mn-cs"/>
              </a:rPr>
              <a:t> buffer size; both servers are bottle- necked by storage throughput. We also plot the transfer bandwidth with pipelining disabled, and we observe that the servers are unable to saturate their hardware resources in this configuration. Based on these results, we </a:t>
            </a:r>
            <a:r>
              <a:rPr lang="en-US" sz="1600" kern="1200" dirty="0" err="1" smtClean="0">
                <a:solidFill>
                  <a:schemeClr val="tx1"/>
                </a:solidFill>
                <a:effectLst/>
                <a:latin typeface="+mn-lt"/>
                <a:ea typeface="+mn-ea"/>
                <a:cs typeface="+mn-cs"/>
              </a:rPr>
              <a:t>config</a:t>
            </a:r>
            <a:r>
              <a:rPr lang="en-US" sz="1600" kern="1200" dirty="0" smtClean="0">
                <a:solidFill>
                  <a:schemeClr val="tx1"/>
                </a:solidFill>
                <a:effectLst/>
                <a:latin typeface="+mn-lt"/>
                <a:ea typeface="+mn-ea"/>
                <a:cs typeface="+mn-cs"/>
              </a:rPr>
              <a:t>- </a:t>
            </a:r>
            <a:r>
              <a:rPr lang="en-US" sz="1600" kern="1200" dirty="0" err="1" smtClean="0">
                <a:solidFill>
                  <a:schemeClr val="tx1"/>
                </a:solidFill>
                <a:effectLst/>
                <a:latin typeface="+mn-lt"/>
                <a:ea typeface="+mn-ea"/>
                <a:cs typeface="+mn-cs"/>
              </a:rPr>
              <a:t>ured</a:t>
            </a:r>
            <a:r>
              <a:rPr lang="en-US" sz="1600" kern="1200" dirty="0" smtClean="0">
                <a:solidFill>
                  <a:schemeClr val="tx1"/>
                </a:solidFill>
                <a:effectLst/>
                <a:latin typeface="+mn-lt"/>
                <a:ea typeface="+mn-ea"/>
                <a:cs typeface="+mn-cs"/>
              </a:rPr>
              <a:t> our storage system model to enable pipelining with a buffer size of 16 </a:t>
            </a:r>
            <a:r>
              <a:rPr lang="en-US" sz="1600" kern="1200" dirty="0" err="1" smtClean="0">
                <a:solidFill>
                  <a:schemeClr val="tx1"/>
                </a:solidFill>
                <a:effectLst/>
                <a:latin typeface="+mn-lt"/>
                <a:ea typeface="+mn-ea"/>
                <a:cs typeface="+mn-cs"/>
              </a:rPr>
              <a:t>MiB</a:t>
            </a:r>
            <a:r>
              <a:rPr lang="en-US" sz="1600" kern="1200" dirty="0" smtClean="0">
                <a:solidFill>
                  <a:schemeClr val="tx1"/>
                </a:solidFill>
                <a:effectLst/>
                <a:latin typeface="+mn-lt"/>
                <a:ea typeface="+mn-ea"/>
                <a:cs typeface="+mn-cs"/>
              </a:rPr>
              <a:t>. </a:t>
            </a:r>
            <a:endParaRPr lang="en-US" sz="1600" dirty="0" smtClean="0"/>
          </a:p>
          <a:p>
            <a:endParaRPr lang="en-US" dirty="0"/>
          </a:p>
        </p:txBody>
      </p:sp>
      <p:sp>
        <p:nvSpPr>
          <p:cNvPr id="4" name="Slide Number Placeholder 3"/>
          <p:cNvSpPr>
            <a:spLocks noGrp="1"/>
          </p:cNvSpPr>
          <p:nvPr>
            <p:ph type="sldNum" sz="quarter" idx="10"/>
          </p:nvPr>
        </p:nvSpPr>
        <p:spPr/>
        <p:txBody>
          <a:bodyPr/>
          <a:lstStyle/>
          <a:p>
            <a:fld id="{98B6DB93-422F-B84B-936D-9D9B23C45468}" type="slidenum">
              <a:rPr lang="en-US" smtClean="0"/>
              <a:t>17</a:t>
            </a:fld>
            <a:endParaRPr lang="en-US"/>
          </a:p>
        </p:txBody>
      </p:sp>
    </p:spTree>
    <p:extLst>
      <p:ext uri="{BB962C8B-B14F-4D97-AF65-F5344CB8AC3E}">
        <p14:creationId xmlns:p14="http://schemas.microsoft.com/office/powerpoint/2010/main" val="73694641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985838" y="1671638"/>
            <a:ext cx="7696200" cy="1069975"/>
          </a:xfrm>
        </p:spPr>
        <p:txBody>
          <a:bodyPr/>
          <a:lstStyle>
            <a:lvl1pPr>
              <a:defRPr sz="3000"/>
            </a:lvl1pPr>
          </a:lstStyle>
          <a:p>
            <a:r>
              <a:rPr lang="en-US" smtClean="0"/>
              <a:t>Click to edit Master title style</a:t>
            </a:r>
            <a:endParaRPr lang="en-US" dirty="0"/>
          </a:p>
        </p:txBody>
      </p:sp>
      <p:sp>
        <p:nvSpPr>
          <p:cNvPr id="3075" name="Rectangle 3"/>
          <p:cNvSpPr>
            <a:spLocks noGrp="1" noChangeArrowheads="1"/>
          </p:cNvSpPr>
          <p:nvPr>
            <p:ph type="subTitle" idx="1"/>
          </p:nvPr>
        </p:nvSpPr>
        <p:spPr>
          <a:xfrm>
            <a:off x="985838" y="3125788"/>
            <a:ext cx="6400800" cy="1752600"/>
          </a:xfrm>
        </p:spPr>
        <p:txBody>
          <a:bodyPr/>
          <a:lstStyle>
            <a:lvl1pPr marL="0" indent="0">
              <a:buFont typeface="Wingdings" pitchFamily="2" charset="2"/>
              <a:buNone/>
              <a:defRPr>
                <a:solidFill>
                  <a:srgbClr val="353535"/>
                </a:solidFill>
              </a:defRPr>
            </a:lvl1pPr>
          </a:lstStyle>
          <a:p>
            <a:r>
              <a:rPr lang="en-US" smtClean="0"/>
              <a:t>Click to edit Master subtitle style</a:t>
            </a:r>
            <a:endParaRPr lang="en-US" dirty="0"/>
          </a:p>
        </p:txBody>
      </p:sp>
      <p:pic>
        <p:nvPicPr>
          <p:cNvPr id="3079" name="Picture 7" descr="title header_Blue_646.jpg"/>
          <p:cNvPicPr>
            <a:picLocks noChangeAspect="1"/>
          </p:cNvPicPr>
          <p:nvPr/>
        </p:nvPicPr>
        <p:blipFill>
          <a:blip r:embed="rId2" cstate="print"/>
          <a:srcRect/>
          <a:stretch>
            <a:fillRect/>
          </a:stretch>
        </p:blipFill>
        <p:spPr bwMode="auto">
          <a:xfrm>
            <a:off x="0" y="0"/>
            <a:ext cx="9144000" cy="1106488"/>
          </a:xfrm>
          <a:prstGeom prst="rect">
            <a:avLst/>
          </a:prstGeom>
          <a:noFill/>
          <a:ln w="9525">
            <a:noFill/>
            <a:miter lim="800000"/>
            <a:headEnd/>
            <a:tailEnd/>
          </a:ln>
        </p:spPr>
      </p:pic>
      <p:pic>
        <p:nvPicPr>
          <p:cNvPr id="3080" name="Picture 7" descr="doe_black.jpg"/>
          <p:cNvPicPr>
            <a:picLocks noChangeAspect="1"/>
          </p:cNvPicPr>
          <p:nvPr/>
        </p:nvPicPr>
        <p:blipFill>
          <a:blip r:embed="rId3" cstate="print"/>
          <a:srcRect/>
          <a:stretch>
            <a:fillRect/>
          </a:stretch>
        </p:blipFill>
        <p:spPr bwMode="auto">
          <a:xfrm>
            <a:off x="7954963" y="6456363"/>
            <a:ext cx="960437" cy="231775"/>
          </a:xfrm>
          <a:prstGeom prst="rect">
            <a:avLst/>
          </a:prstGeom>
          <a:noFill/>
          <a:ln w="9525">
            <a:noFill/>
            <a:miter lim="800000"/>
            <a:headEnd/>
            <a:tailEnd/>
          </a:ln>
        </p:spPr>
      </p:pic>
      <p:pic>
        <p:nvPicPr>
          <p:cNvPr id="3081" name="Picture 8" descr="title footer_Blue_646.jpg"/>
          <p:cNvPicPr>
            <a:picLocks noChangeAspect="1"/>
          </p:cNvPicPr>
          <p:nvPr/>
        </p:nvPicPr>
        <p:blipFill>
          <a:blip r:embed="rId4" cstate="print"/>
          <a:srcRect/>
          <a:stretch>
            <a:fillRect/>
          </a:stretch>
        </p:blipFill>
        <p:spPr bwMode="auto">
          <a:xfrm>
            <a:off x="0" y="6794500"/>
            <a:ext cx="9144000" cy="63500"/>
          </a:xfrm>
          <a:prstGeom prst="rect">
            <a:avLst/>
          </a:prstGeom>
          <a:noFill/>
          <a:ln w="9525">
            <a:noFill/>
            <a:miter lim="800000"/>
            <a:headEnd/>
            <a:tailEnd/>
          </a:ln>
        </p:spPr>
      </p:pic>
    </p:spTree>
    <p:extLst>
      <p:ext uri="{BB962C8B-B14F-4D97-AF65-F5344CB8AC3E}">
        <p14:creationId xmlns:p14="http://schemas.microsoft.com/office/powerpoint/2010/main" val="13605152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600"/>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sz="1800">
                <a:solidFill>
                  <a:srgbClr val="353535"/>
                </a:solidFill>
              </a:defRPr>
            </a:lvl1pPr>
            <a:lvl2pPr>
              <a:defRPr sz="1600">
                <a:solidFill>
                  <a:srgbClr val="353535"/>
                </a:solidFill>
              </a:defRPr>
            </a:lvl2pPr>
            <a:lvl3pPr>
              <a:defRPr sz="1400">
                <a:solidFill>
                  <a:srgbClr val="353535"/>
                </a:solidFill>
              </a:defRPr>
            </a:lvl3pPr>
            <a:lvl4pPr>
              <a:defRPr sz="1400">
                <a:solidFill>
                  <a:srgbClr val="353535"/>
                </a:solidFill>
              </a:defRPr>
            </a:lvl4pPr>
            <a:lvl5pPr>
              <a:defRPr sz="1400">
                <a:solidFill>
                  <a:srgbClr val="353535"/>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010400" y="6572250"/>
            <a:ext cx="1371600" cy="209550"/>
          </a:xfrm>
          <a:prstGeom prst="rect">
            <a:avLst/>
          </a:prstGeom>
        </p:spPr>
        <p:txBody>
          <a:bodyPr/>
          <a:lstStyle>
            <a:lvl1pPr>
              <a:defRPr/>
            </a:lvl1pPr>
          </a:lstStyle>
          <a:p>
            <a:fld id="{FE74BAE0-FFCD-9B40-94EE-8D0A46B1C64B}" type="datetime1">
              <a:rPr lang="en-US" smtClean="0"/>
              <a:t>9/8/15</a:t>
            </a:fld>
            <a:endParaRPr lang="en-US"/>
          </a:p>
        </p:txBody>
      </p:sp>
      <p:sp>
        <p:nvSpPr>
          <p:cNvPr id="5" name="Footer Placeholder 4"/>
          <p:cNvSpPr>
            <a:spLocks noGrp="1"/>
          </p:cNvSpPr>
          <p:nvPr>
            <p:ph type="ftr" sz="quarter" idx="11"/>
          </p:nvPr>
        </p:nvSpPr>
        <p:spPr>
          <a:xfrm>
            <a:off x="657225" y="6307138"/>
            <a:ext cx="5942013" cy="228600"/>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D13E4A7-E845-324A-8442-0D8D9B946B6E}" type="slidenum">
              <a:rPr lang="en-US" smtClean="0"/>
              <a:t>‹#›</a:t>
            </a:fld>
            <a:endParaRPr lang="en-US"/>
          </a:p>
        </p:txBody>
      </p:sp>
    </p:spTree>
    <p:extLst>
      <p:ext uri="{BB962C8B-B14F-4D97-AF65-F5344CB8AC3E}">
        <p14:creationId xmlns:p14="http://schemas.microsoft.com/office/powerpoint/2010/main" val="3576379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defRPr sz="2600"/>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lvl1pPr>
              <a:defRPr sz="1800"/>
            </a:lvl1pPr>
            <a:lvl2pPr>
              <a:defRPr sz="1600"/>
            </a:lvl2pPr>
            <a:lvl3pPr>
              <a:defRPr sz="1400"/>
            </a:lvl3pPr>
            <a:lvl4pPr>
              <a:defRPr sz="1400"/>
            </a:lvl4pPr>
            <a:lvl5pP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010400" y="6572250"/>
            <a:ext cx="1371600" cy="209550"/>
          </a:xfrm>
          <a:prstGeom prst="rect">
            <a:avLst/>
          </a:prstGeom>
        </p:spPr>
        <p:txBody>
          <a:bodyPr/>
          <a:lstStyle>
            <a:lvl1pPr>
              <a:defRPr/>
            </a:lvl1pPr>
          </a:lstStyle>
          <a:p>
            <a:fld id="{FF2804F9-34CC-A14A-9B8F-9ED73F9B4623}" type="datetime1">
              <a:rPr lang="en-US" smtClean="0"/>
              <a:t>9/8/15</a:t>
            </a:fld>
            <a:endParaRPr lang="en-US"/>
          </a:p>
        </p:txBody>
      </p:sp>
      <p:sp>
        <p:nvSpPr>
          <p:cNvPr id="5" name="Footer Placeholder 4"/>
          <p:cNvSpPr>
            <a:spLocks noGrp="1"/>
          </p:cNvSpPr>
          <p:nvPr>
            <p:ph type="ftr" sz="quarter" idx="11"/>
          </p:nvPr>
        </p:nvSpPr>
        <p:spPr>
          <a:xfrm>
            <a:off x="657225" y="6307138"/>
            <a:ext cx="5942013" cy="228600"/>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D13E4A7-E845-324A-8442-0D8D9B946B6E}" type="slidenum">
              <a:rPr lang="en-US" smtClean="0"/>
              <a:t>‹#›</a:t>
            </a:fld>
            <a:endParaRPr lang="en-US"/>
          </a:p>
        </p:txBody>
      </p:sp>
    </p:spTree>
    <p:extLst>
      <p:ext uri="{BB962C8B-B14F-4D97-AF65-F5344CB8AC3E}">
        <p14:creationId xmlns:p14="http://schemas.microsoft.com/office/powerpoint/2010/main" val="32384223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bwMode="gray">
          <a:xfrm>
            <a:off x="6913825" y="6486682"/>
            <a:ext cx="2133600" cy="255756"/>
          </a:xfrm>
          <a:prstGeom prst="rect">
            <a:avLst/>
          </a:prstGeom>
        </p:spPr>
        <p:txBody>
          <a:bodyPr/>
          <a:lstStyle/>
          <a:p>
            <a:fld id="{2760B66B-A8C9-784D-9597-822A372AEDEB}" type="slidenum">
              <a:rPr lang="en-US" smtClean="0">
                <a:solidFill>
                  <a:srgbClr val="FFFFFF"/>
                </a:solidFill>
                <a:latin typeface="Arial"/>
              </a:rPr>
              <a:pPr/>
              <a:t>‹#›</a:t>
            </a:fld>
            <a:endParaRPr lang="en-US" dirty="0">
              <a:solidFill>
                <a:srgbClr val="FFFFFF"/>
              </a:solidFill>
              <a:latin typeface="Arial"/>
            </a:endParaRPr>
          </a:p>
        </p:txBody>
      </p:sp>
      <p:sp>
        <p:nvSpPr>
          <p:cNvPr id="5" name="Title 4"/>
          <p:cNvSpPr>
            <a:spLocks noGrp="1"/>
          </p:cNvSpPr>
          <p:nvPr>
            <p:ph type="title"/>
          </p:nvPr>
        </p:nvSpPr>
        <p:spPr bwMode="gray">
          <a:xfrm>
            <a:off x="178857" y="109361"/>
            <a:ext cx="8229600" cy="482167"/>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224081855"/>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sz="2000">
                <a:solidFill>
                  <a:srgbClr val="353535"/>
                </a:solidFill>
              </a:defRPr>
            </a:lvl1pPr>
            <a:lvl2pPr>
              <a:defRPr sz="1800">
                <a:solidFill>
                  <a:srgbClr val="353535"/>
                </a:solidFill>
              </a:defRPr>
            </a:lvl2pPr>
            <a:lvl3pPr>
              <a:defRPr sz="1600">
                <a:solidFill>
                  <a:srgbClr val="353535"/>
                </a:solidFill>
              </a:defRPr>
            </a:lvl3pPr>
            <a:lvl4pPr>
              <a:defRPr sz="1600">
                <a:solidFill>
                  <a:srgbClr val="353535"/>
                </a:solidFill>
              </a:defRPr>
            </a:lvl4pPr>
            <a:lvl5pPr>
              <a:defRPr sz="1600">
                <a:solidFill>
                  <a:srgbClr val="353535"/>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lvl1pPr>
              <a:defRPr/>
            </a:lvl1pPr>
          </a:lstStyle>
          <a:p>
            <a:fld id="{BD13E4A7-E845-324A-8442-0D8D9B946B6E}" type="slidenum">
              <a:rPr lang="en-US" smtClean="0"/>
              <a:t>‹#›</a:t>
            </a:fld>
            <a:endParaRPr lang="en-US"/>
          </a:p>
        </p:txBody>
      </p:sp>
    </p:spTree>
    <p:extLst>
      <p:ext uri="{BB962C8B-B14F-4D97-AF65-F5344CB8AC3E}">
        <p14:creationId xmlns:p14="http://schemas.microsoft.com/office/powerpoint/2010/main" val="39114826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p:spPr>
        <p:txBody>
          <a:bodyPr/>
          <a:lstStyle>
            <a:lvl1pPr algn="l">
              <a:defRPr sz="3000" b="1" cap="none" baseline="0"/>
            </a:lvl1pPr>
          </a:lstStyle>
          <a:p>
            <a:r>
              <a:rPr lang="en-US" dirty="0" smtClean="0"/>
              <a:t>Click to Edit Master Text Styles</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800">
                <a:solidFill>
                  <a:srgbClr val="353535"/>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lvl1pPr>
              <a:defRPr/>
            </a:lvl1pPr>
          </a:lstStyle>
          <a:p>
            <a:fld id="{BD13E4A7-E845-324A-8442-0D8D9B946B6E}" type="slidenum">
              <a:rPr lang="en-US" smtClean="0"/>
              <a:t>‹#›</a:t>
            </a:fld>
            <a:endParaRPr lang="en-US"/>
          </a:p>
        </p:txBody>
      </p:sp>
    </p:spTree>
    <p:extLst>
      <p:ext uri="{BB962C8B-B14F-4D97-AF65-F5344CB8AC3E}">
        <p14:creationId xmlns:p14="http://schemas.microsoft.com/office/powerpoint/2010/main" val="38001476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600"/>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1800"/>
            </a:lvl1pPr>
            <a:lvl2pPr>
              <a:defRPr sz="16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1800"/>
            </a:lvl1pPr>
            <a:lvl2pPr>
              <a:defRPr sz="1600"/>
            </a:lvl2pPr>
            <a:lvl3pPr>
              <a:defRPr sz="1400"/>
            </a:lvl3pPr>
            <a:lvl4pPr>
              <a:defRPr sz="1400"/>
            </a:lvl4pPr>
            <a:lvl5pPr>
              <a:defRPr sz="1400" u="none"/>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2"/>
          </p:nvPr>
        </p:nvSpPr>
        <p:spPr/>
        <p:txBody>
          <a:bodyPr/>
          <a:lstStyle>
            <a:lvl1pPr>
              <a:defRPr/>
            </a:lvl1pPr>
          </a:lstStyle>
          <a:p>
            <a:fld id="{BD13E4A7-E845-324A-8442-0D8D9B946B6E}" type="slidenum">
              <a:rPr lang="en-US" smtClean="0"/>
              <a:t>‹#›</a:t>
            </a:fld>
            <a:endParaRPr lang="en-US"/>
          </a:p>
        </p:txBody>
      </p:sp>
    </p:spTree>
    <p:extLst>
      <p:ext uri="{BB962C8B-B14F-4D97-AF65-F5344CB8AC3E}">
        <p14:creationId xmlns:p14="http://schemas.microsoft.com/office/powerpoint/2010/main" val="36340875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600"/>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6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1800"/>
            </a:lvl1pPr>
            <a:lvl2pPr>
              <a:defRPr sz="16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8"/>
          <p:cNvSpPr>
            <a:spLocks noGrp="1"/>
          </p:cNvSpPr>
          <p:nvPr>
            <p:ph type="sldNum" sz="quarter" idx="12"/>
          </p:nvPr>
        </p:nvSpPr>
        <p:spPr/>
        <p:txBody>
          <a:bodyPr/>
          <a:lstStyle>
            <a:lvl1pPr>
              <a:defRPr/>
            </a:lvl1pPr>
          </a:lstStyle>
          <a:p>
            <a:fld id="{BD13E4A7-E845-324A-8442-0D8D9B946B6E}" type="slidenum">
              <a:rPr lang="en-US" smtClean="0"/>
              <a:t>‹#›</a:t>
            </a:fld>
            <a:endParaRPr lang="en-US"/>
          </a:p>
        </p:txBody>
      </p:sp>
    </p:spTree>
    <p:extLst>
      <p:ext uri="{BB962C8B-B14F-4D97-AF65-F5344CB8AC3E}">
        <p14:creationId xmlns:p14="http://schemas.microsoft.com/office/powerpoint/2010/main" val="16073237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600"/>
            </a:lvl1pPr>
          </a:lstStyle>
          <a:p>
            <a:r>
              <a:rPr lang="en-US" smtClean="0"/>
              <a:t>Click to edit Master title style</a:t>
            </a:r>
            <a:endParaRPr lang="en-US" dirty="0"/>
          </a:p>
        </p:txBody>
      </p:sp>
      <p:sp>
        <p:nvSpPr>
          <p:cNvPr id="5" name="Slide Number Placeholder 4"/>
          <p:cNvSpPr>
            <a:spLocks noGrp="1"/>
          </p:cNvSpPr>
          <p:nvPr>
            <p:ph type="sldNum" sz="quarter" idx="12"/>
          </p:nvPr>
        </p:nvSpPr>
        <p:spPr/>
        <p:txBody>
          <a:bodyPr/>
          <a:lstStyle>
            <a:lvl1pPr>
              <a:defRPr/>
            </a:lvl1pPr>
          </a:lstStyle>
          <a:p>
            <a:fld id="{BD13E4A7-E845-324A-8442-0D8D9B946B6E}" type="slidenum">
              <a:rPr lang="en-US" smtClean="0"/>
              <a:t>‹#›</a:t>
            </a:fld>
            <a:endParaRPr lang="en-US"/>
          </a:p>
        </p:txBody>
      </p:sp>
    </p:spTree>
    <p:extLst>
      <p:ext uri="{BB962C8B-B14F-4D97-AF65-F5344CB8AC3E}">
        <p14:creationId xmlns:p14="http://schemas.microsoft.com/office/powerpoint/2010/main" val="25470752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lvl1pPr>
          </a:lstStyle>
          <a:p>
            <a:fld id="{BD13E4A7-E845-324A-8442-0D8D9B946B6E}" type="slidenum">
              <a:rPr lang="en-US" smtClean="0"/>
              <a:t>‹#›</a:t>
            </a:fld>
            <a:endParaRPr lang="en-US"/>
          </a:p>
        </p:txBody>
      </p:sp>
    </p:spTree>
    <p:extLst>
      <p:ext uri="{BB962C8B-B14F-4D97-AF65-F5344CB8AC3E}">
        <p14:creationId xmlns:p14="http://schemas.microsoft.com/office/powerpoint/2010/main" val="14016044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479550"/>
          </a:xfrm>
        </p:spPr>
        <p:txBody>
          <a:bodyPr anchor="t"/>
          <a:lstStyle>
            <a:lvl1pPr algn="l">
              <a:defRPr sz="2600" b="1"/>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1800"/>
            </a:lvl1pPr>
            <a:lvl2pPr>
              <a:defRPr sz="1600"/>
            </a:lvl2pPr>
            <a:lvl3pPr>
              <a:defRPr sz="1400"/>
            </a:lvl3pPr>
            <a:lvl4pPr>
              <a:defRPr sz="14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752601"/>
            <a:ext cx="3008313" cy="4419600"/>
          </a:xfrm>
        </p:spPr>
        <p:txBody>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lvl1pPr>
              <a:defRPr/>
            </a:lvl1pPr>
          </a:lstStyle>
          <a:p>
            <a:fld id="{BD13E4A7-E845-324A-8442-0D8D9B946B6E}" type="slidenum">
              <a:rPr lang="en-US" smtClean="0"/>
              <a:t>‹#›</a:t>
            </a:fld>
            <a:endParaRPr lang="en-US"/>
          </a:p>
        </p:txBody>
      </p:sp>
    </p:spTree>
    <p:extLst>
      <p:ext uri="{BB962C8B-B14F-4D97-AF65-F5344CB8AC3E}">
        <p14:creationId xmlns:p14="http://schemas.microsoft.com/office/powerpoint/2010/main" val="37198936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600" b="1"/>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010400" y="6572250"/>
            <a:ext cx="1371600" cy="209550"/>
          </a:xfrm>
          <a:prstGeom prst="rect">
            <a:avLst/>
          </a:prstGeom>
        </p:spPr>
        <p:txBody>
          <a:bodyPr/>
          <a:lstStyle>
            <a:lvl1pPr>
              <a:defRPr/>
            </a:lvl1pPr>
          </a:lstStyle>
          <a:p>
            <a:fld id="{1C3133B7-5B22-F34B-80C1-BD0EE49A01D9}" type="datetime1">
              <a:rPr lang="en-US" smtClean="0"/>
              <a:t>9/8/15</a:t>
            </a:fld>
            <a:endParaRPr lang="en-US"/>
          </a:p>
        </p:txBody>
      </p:sp>
      <p:sp>
        <p:nvSpPr>
          <p:cNvPr id="7" name="Slide Number Placeholder 6"/>
          <p:cNvSpPr>
            <a:spLocks noGrp="1"/>
          </p:cNvSpPr>
          <p:nvPr>
            <p:ph type="sldNum" sz="quarter" idx="12"/>
          </p:nvPr>
        </p:nvSpPr>
        <p:spPr/>
        <p:txBody>
          <a:bodyPr/>
          <a:lstStyle>
            <a:lvl1pPr>
              <a:defRPr/>
            </a:lvl1pPr>
          </a:lstStyle>
          <a:p>
            <a:fld id="{BD13E4A7-E845-324A-8442-0D8D9B946B6E}" type="slidenum">
              <a:rPr lang="en-US" smtClean="0"/>
              <a:t>‹#›</a:t>
            </a:fld>
            <a:endParaRPr lang="en-US"/>
          </a:p>
        </p:txBody>
      </p:sp>
    </p:spTree>
    <p:extLst>
      <p:ext uri="{BB962C8B-B14F-4D97-AF65-F5344CB8AC3E}">
        <p14:creationId xmlns:p14="http://schemas.microsoft.com/office/powerpoint/2010/main" val="97063337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jpeg"/><Relationship Id="rId15" Type="http://schemas.openxmlformats.org/officeDocument/2006/relationships/image" Target="../media/image2.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2" name="Picture 5" descr="slide footer_blue_646.jpg"/>
          <p:cNvPicPr>
            <a:picLocks noChangeAspect="1"/>
          </p:cNvPicPr>
          <p:nvPr/>
        </p:nvPicPr>
        <p:blipFill>
          <a:blip r:embed="rId14" cstate="print"/>
          <a:srcRect/>
          <a:stretch>
            <a:fillRect/>
          </a:stretch>
        </p:blipFill>
        <p:spPr bwMode="auto">
          <a:xfrm>
            <a:off x="0" y="6324600"/>
            <a:ext cx="9144000" cy="530225"/>
          </a:xfrm>
          <a:prstGeom prst="rect">
            <a:avLst/>
          </a:prstGeom>
          <a:noFill/>
          <a:ln w="9525">
            <a:noFill/>
            <a:miter lim="800000"/>
            <a:headEnd/>
            <a:tailEnd/>
          </a:ln>
        </p:spPr>
      </p:pic>
      <p:sp>
        <p:nvSpPr>
          <p:cNvPr id="1026" name="Rectangle 2"/>
          <p:cNvSpPr>
            <a:spLocks noGrp="1" noChangeArrowheads="1"/>
          </p:cNvSpPr>
          <p:nvPr>
            <p:ph type="title"/>
          </p:nvPr>
        </p:nvSpPr>
        <p:spPr bwMode="auto">
          <a:xfrm>
            <a:off x="457200" y="274638"/>
            <a:ext cx="8229600" cy="9445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title style</a:t>
            </a:r>
            <a:endParaRPr lang="en-US" dirty="0" smtClean="0"/>
          </a:p>
        </p:txBody>
      </p:sp>
      <p:sp>
        <p:nvSpPr>
          <p:cNvPr id="1027" name="Rectangle 3"/>
          <p:cNvSpPr>
            <a:spLocks noGrp="1" noChangeArrowheads="1"/>
          </p:cNvSpPr>
          <p:nvPr>
            <p:ph type="body" idx="1"/>
          </p:nvPr>
        </p:nvSpPr>
        <p:spPr bwMode="auto">
          <a:xfrm>
            <a:off x="457200" y="1219200"/>
            <a:ext cx="8229600" cy="4906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030" name="Rectangle 6"/>
          <p:cNvSpPr>
            <a:spLocks noGrp="1" noChangeArrowheads="1"/>
          </p:cNvSpPr>
          <p:nvPr>
            <p:ph type="sldNum" sz="quarter" idx="4"/>
          </p:nvPr>
        </p:nvSpPr>
        <p:spPr bwMode="auto">
          <a:xfrm>
            <a:off x="8610600" y="6489700"/>
            <a:ext cx="384175" cy="365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900"/>
            </a:lvl1pPr>
          </a:lstStyle>
          <a:p>
            <a:fld id="{BD13E4A7-E845-324A-8442-0D8D9B946B6E}" type="slidenum">
              <a:rPr lang="en-US" smtClean="0"/>
              <a:t>‹#›</a:t>
            </a:fld>
            <a:endParaRPr lang="en-US"/>
          </a:p>
        </p:txBody>
      </p:sp>
      <p:pic>
        <p:nvPicPr>
          <p:cNvPr id="1031" name="Picture 7" descr="slide header_646.jpg"/>
          <p:cNvPicPr>
            <a:picLocks noChangeAspect="1"/>
          </p:cNvPicPr>
          <p:nvPr/>
        </p:nvPicPr>
        <p:blipFill>
          <a:blip r:embed="rId15" cstate="print"/>
          <a:srcRect/>
          <a:stretch>
            <a:fillRect/>
          </a:stretch>
        </p:blipFill>
        <p:spPr bwMode="auto">
          <a:xfrm>
            <a:off x="0" y="0"/>
            <a:ext cx="9144000" cy="155575"/>
          </a:xfrm>
          <a:prstGeom prst="rect">
            <a:avLst/>
          </a:prstGeom>
          <a:noFill/>
          <a:ln w="9525">
            <a:noFill/>
            <a:miter lim="800000"/>
            <a:headEnd/>
            <a:tailEnd/>
          </a:ln>
        </p:spPr>
      </p:pic>
    </p:spTree>
    <p:extLst>
      <p:ext uri="{BB962C8B-B14F-4D97-AF65-F5344CB8AC3E}">
        <p14:creationId xmlns:p14="http://schemas.microsoft.com/office/powerpoint/2010/main" val="30885269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p:txStyles>
    <p:titleStyle>
      <a:lvl1pPr algn="l" rtl="0" eaLnBrk="1" fontAlgn="base" hangingPunct="1">
        <a:spcBef>
          <a:spcPct val="0"/>
        </a:spcBef>
        <a:spcAft>
          <a:spcPct val="0"/>
        </a:spcAft>
        <a:defRPr sz="2600" b="1">
          <a:solidFill>
            <a:schemeClr val="tx2"/>
          </a:solidFill>
          <a:latin typeface="+mj-lt"/>
          <a:ea typeface="+mj-ea"/>
          <a:cs typeface="+mj-cs"/>
        </a:defRPr>
      </a:lvl1pPr>
      <a:lvl2pPr algn="l" rtl="0" eaLnBrk="1" fontAlgn="base" hangingPunct="1">
        <a:spcBef>
          <a:spcPct val="0"/>
        </a:spcBef>
        <a:spcAft>
          <a:spcPct val="0"/>
        </a:spcAft>
        <a:defRPr sz="2600" b="1">
          <a:solidFill>
            <a:schemeClr val="tx2"/>
          </a:solidFill>
          <a:latin typeface="Trebuchet MS" pitchFamily="34" charset="0"/>
        </a:defRPr>
      </a:lvl2pPr>
      <a:lvl3pPr algn="l" rtl="0" eaLnBrk="1" fontAlgn="base" hangingPunct="1">
        <a:spcBef>
          <a:spcPct val="0"/>
        </a:spcBef>
        <a:spcAft>
          <a:spcPct val="0"/>
        </a:spcAft>
        <a:defRPr sz="2600" b="1">
          <a:solidFill>
            <a:schemeClr val="tx2"/>
          </a:solidFill>
          <a:latin typeface="Trebuchet MS" pitchFamily="34" charset="0"/>
        </a:defRPr>
      </a:lvl3pPr>
      <a:lvl4pPr algn="l" rtl="0" eaLnBrk="1" fontAlgn="base" hangingPunct="1">
        <a:spcBef>
          <a:spcPct val="0"/>
        </a:spcBef>
        <a:spcAft>
          <a:spcPct val="0"/>
        </a:spcAft>
        <a:defRPr sz="2600" b="1">
          <a:solidFill>
            <a:schemeClr val="tx2"/>
          </a:solidFill>
          <a:latin typeface="Trebuchet MS" pitchFamily="34" charset="0"/>
        </a:defRPr>
      </a:lvl4pPr>
      <a:lvl5pPr algn="l" rtl="0" eaLnBrk="1" fontAlgn="base" hangingPunct="1">
        <a:spcBef>
          <a:spcPct val="0"/>
        </a:spcBef>
        <a:spcAft>
          <a:spcPct val="0"/>
        </a:spcAft>
        <a:defRPr sz="2600" b="1">
          <a:solidFill>
            <a:schemeClr val="tx2"/>
          </a:solidFill>
          <a:latin typeface="Trebuchet MS" pitchFamily="34" charset="0"/>
        </a:defRPr>
      </a:lvl5pPr>
      <a:lvl6pPr marL="457200" algn="l" rtl="0" eaLnBrk="1" fontAlgn="base" hangingPunct="1">
        <a:spcBef>
          <a:spcPct val="0"/>
        </a:spcBef>
        <a:spcAft>
          <a:spcPct val="0"/>
        </a:spcAft>
        <a:defRPr sz="2600" b="1">
          <a:solidFill>
            <a:schemeClr val="tx2"/>
          </a:solidFill>
          <a:latin typeface="Trebuchet MS" pitchFamily="34" charset="0"/>
        </a:defRPr>
      </a:lvl6pPr>
      <a:lvl7pPr marL="914400" algn="l" rtl="0" eaLnBrk="1" fontAlgn="base" hangingPunct="1">
        <a:spcBef>
          <a:spcPct val="0"/>
        </a:spcBef>
        <a:spcAft>
          <a:spcPct val="0"/>
        </a:spcAft>
        <a:defRPr sz="2600" b="1">
          <a:solidFill>
            <a:schemeClr val="tx2"/>
          </a:solidFill>
          <a:latin typeface="Trebuchet MS" pitchFamily="34" charset="0"/>
        </a:defRPr>
      </a:lvl7pPr>
      <a:lvl8pPr marL="1371600" algn="l" rtl="0" eaLnBrk="1" fontAlgn="base" hangingPunct="1">
        <a:spcBef>
          <a:spcPct val="0"/>
        </a:spcBef>
        <a:spcAft>
          <a:spcPct val="0"/>
        </a:spcAft>
        <a:defRPr sz="2600" b="1">
          <a:solidFill>
            <a:schemeClr val="tx2"/>
          </a:solidFill>
          <a:latin typeface="Trebuchet MS" pitchFamily="34" charset="0"/>
        </a:defRPr>
      </a:lvl8pPr>
      <a:lvl9pPr marL="1828800" algn="l" rtl="0" eaLnBrk="1" fontAlgn="base" hangingPunct="1">
        <a:spcBef>
          <a:spcPct val="0"/>
        </a:spcBef>
        <a:spcAft>
          <a:spcPct val="0"/>
        </a:spcAft>
        <a:defRPr sz="2600" b="1">
          <a:solidFill>
            <a:schemeClr val="tx2"/>
          </a:solidFill>
          <a:latin typeface="Trebuchet MS" pitchFamily="34" charset="0"/>
        </a:defRPr>
      </a:lvl9pPr>
    </p:titleStyle>
    <p:bodyStyle>
      <a:lvl1pPr marL="342900" indent="-342900" algn="l" rtl="0" eaLnBrk="1" fontAlgn="base" hangingPunct="1">
        <a:spcBef>
          <a:spcPct val="20000"/>
        </a:spcBef>
        <a:spcAft>
          <a:spcPct val="0"/>
        </a:spcAft>
        <a:buClr>
          <a:srgbClr val="1F497D"/>
        </a:buClr>
        <a:buFont typeface="Wingdings" pitchFamily="2" charset="2"/>
        <a:buChar char="§"/>
        <a:defRPr sz="2000">
          <a:solidFill>
            <a:srgbClr val="353535"/>
          </a:solidFill>
          <a:latin typeface="+mn-lt"/>
          <a:ea typeface="+mn-ea"/>
          <a:cs typeface="+mn-cs"/>
        </a:defRPr>
      </a:lvl1pPr>
      <a:lvl2pPr marL="742950" indent="-285750" algn="l" rtl="0" eaLnBrk="1" fontAlgn="base" hangingPunct="1">
        <a:spcBef>
          <a:spcPct val="20000"/>
        </a:spcBef>
        <a:spcAft>
          <a:spcPct val="0"/>
        </a:spcAft>
        <a:buClr>
          <a:srgbClr val="1F497D"/>
        </a:buClr>
        <a:buChar char="–"/>
        <a:defRPr sz="1800">
          <a:solidFill>
            <a:srgbClr val="353535"/>
          </a:solidFill>
          <a:latin typeface="+mn-lt"/>
        </a:defRPr>
      </a:lvl2pPr>
      <a:lvl3pPr marL="1143000" indent="-228600" algn="l" rtl="0" eaLnBrk="1" fontAlgn="base" hangingPunct="1">
        <a:spcBef>
          <a:spcPct val="20000"/>
        </a:spcBef>
        <a:spcAft>
          <a:spcPct val="0"/>
        </a:spcAft>
        <a:buClr>
          <a:srgbClr val="1F497D"/>
        </a:buClr>
        <a:buChar char="•"/>
        <a:defRPr sz="1600">
          <a:solidFill>
            <a:srgbClr val="353535"/>
          </a:solidFill>
          <a:latin typeface="+mn-lt"/>
        </a:defRPr>
      </a:lvl3pPr>
      <a:lvl4pPr marL="1600200" indent="-228600" algn="l" rtl="0" eaLnBrk="1" fontAlgn="base" hangingPunct="1">
        <a:spcBef>
          <a:spcPct val="20000"/>
        </a:spcBef>
        <a:spcAft>
          <a:spcPct val="0"/>
        </a:spcAft>
        <a:buClr>
          <a:srgbClr val="1F497D"/>
        </a:buClr>
        <a:buChar char="–"/>
        <a:defRPr sz="1600">
          <a:solidFill>
            <a:srgbClr val="353535"/>
          </a:solidFill>
          <a:latin typeface="+mn-lt"/>
        </a:defRPr>
      </a:lvl4pPr>
      <a:lvl5pPr marL="2057400" indent="-228600" algn="l" rtl="0" eaLnBrk="1" fontAlgn="base" hangingPunct="1">
        <a:spcBef>
          <a:spcPct val="20000"/>
        </a:spcBef>
        <a:spcAft>
          <a:spcPct val="0"/>
        </a:spcAft>
        <a:buClr>
          <a:srgbClr val="1F497D"/>
        </a:buClr>
        <a:buFont typeface="Arial" charset="0"/>
        <a:buChar char="»"/>
        <a:defRPr sz="1600">
          <a:solidFill>
            <a:srgbClr val="353535"/>
          </a:solidFill>
          <a:latin typeface="+mn-lt"/>
        </a:defRPr>
      </a:lvl5pPr>
      <a:lvl6pPr marL="25146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6pPr>
      <a:lvl7pPr marL="29718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7pPr>
      <a:lvl8pPr marL="34290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8pPr>
      <a:lvl9pPr marL="38862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2.emf"/></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4.emf"/><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4" Type="http://schemas.openxmlformats.org/officeDocument/2006/relationships/image" Target="../media/image15.emf"/><Relationship Id="rId5" Type="http://schemas.openxmlformats.org/officeDocument/2006/relationships/image" Target="../media/image16.emf"/><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4.xml.rels><?xml version="1.0" encoding="UTF-8" standalone="yes"?>
<Relationships xmlns="http://schemas.openxmlformats.org/package/2006/relationships"><Relationship Id="rId3" Type="http://schemas.openxmlformats.org/officeDocument/2006/relationships/image" Target="../media/image18.emf"/><Relationship Id="rId4" Type="http://schemas.openxmlformats.org/officeDocument/2006/relationships/image" Target="../media/image19.emf"/><Relationship Id="rId5" Type="http://schemas.openxmlformats.org/officeDocument/2006/relationships/image" Target="../media/image20.emf"/><Relationship Id="rId1" Type="http://schemas.openxmlformats.org/officeDocument/2006/relationships/slideLayout" Target="../slideLayouts/slideLayout2.xml"/><Relationship Id="rId2" Type="http://schemas.openxmlformats.org/officeDocument/2006/relationships/image" Target="../media/image17.emf"/></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5" Type="http://schemas.openxmlformats.org/officeDocument/2006/relationships/image" Target="../media/image23.png"/><Relationship Id="rId6"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6.xml.rels><?xml version="1.0" encoding="UTF-8" standalone="yes"?>
<Relationships xmlns="http://schemas.openxmlformats.org/package/2006/relationships"><Relationship Id="rId3" Type="http://schemas.openxmlformats.org/officeDocument/2006/relationships/image" Target="../media/image25.emf"/><Relationship Id="rId4" Type="http://schemas.openxmlformats.org/officeDocument/2006/relationships/image" Target="../media/image26.emf"/><Relationship Id="rId1" Type="http://schemas.openxmlformats.org/officeDocument/2006/relationships/slideLayout" Target="../slideLayouts/slideLayout12.xml"/><Relationship Id="rId2" Type="http://schemas.openxmlformats.org/officeDocument/2006/relationships/notesSlide" Target="../notesSlides/notesSlide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7.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30.jpg"/></Relationships>
</file>

<file path=ppt/slides/_rels/slide21.xml.rels><?xml version="1.0" encoding="UTF-8" standalone="yes"?>
<Relationships xmlns="http://schemas.openxmlformats.org/package/2006/relationships"><Relationship Id="rId3" Type="http://schemas.openxmlformats.org/officeDocument/2006/relationships/chart" Target="../charts/chart2.xml"/><Relationship Id="rId4" Type="http://schemas.openxmlformats.org/officeDocument/2006/relationships/chart" Target="../charts/chart3.xml"/><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3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3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33.emf"/></Relationships>
</file>

<file path=ppt/slides/_rels/slide25.xml.rels><?xml version="1.0" encoding="UTF-8" standalone="yes"?>
<Relationships xmlns="http://schemas.openxmlformats.org/package/2006/relationships"><Relationship Id="rId3" Type="http://schemas.openxmlformats.org/officeDocument/2006/relationships/hyperlink" Target="http://press3.mcs.anl.gov/summerofcodes2015/" TargetMode="External"/><Relationship Id="rId4" Type="http://schemas.openxmlformats.org/officeDocument/2006/relationships/image" Target="../media/image34.png"/><Relationship Id="rId1" Type="http://schemas.openxmlformats.org/officeDocument/2006/relationships/slideLayout" Target="../slideLayouts/slideLayout2.xml"/><Relationship Id="rId2" Type="http://schemas.openxmlformats.org/officeDocument/2006/relationships/hyperlink" Target="http://www.mcs.anl.gov/research/projects/code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emf"/><Relationship Id="rId6" Type="http://schemas.openxmlformats.org/officeDocument/2006/relationships/image" Target="../media/image11.emf"/><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9188" y="1257483"/>
            <a:ext cx="8854811" cy="1861425"/>
          </a:xfrm>
        </p:spPr>
        <p:txBody>
          <a:bodyPr/>
          <a:lstStyle/>
          <a:p>
            <a:r>
              <a:rPr lang="en-US" dirty="0" smtClean="0"/>
              <a:t>CODES: Using Parallel </a:t>
            </a:r>
            <a:r>
              <a:rPr lang="en-US" dirty="0"/>
              <a:t>D</a:t>
            </a:r>
            <a:r>
              <a:rPr lang="en-US" dirty="0" smtClean="0"/>
              <a:t>iscrete-</a:t>
            </a:r>
            <a:r>
              <a:rPr lang="en-US" dirty="0"/>
              <a:t>E</a:t>
            </a:r>
            <a:r>
              <a:rPr lang="en-US" dirty="0" smtClean="0"/>
              <a:t>vent </a:t>
            </a:r>
            <a:r>
              <a:rPr lang="en-US" dirty="0"/>
              <a:t>S</a:t>
            </a:r>
            <a:r>
              <a:rPr lang="en-US" dirty="0" smtClean="0"/>
              <a:t>imulation to Model </a:t>
            </a:r>
            <a:r>
              <a:rPr lang="en-US" dirty="0"/>
              <a:t>P</a:t>
            </a:r>
            <a:r>
              <a:rPr lang="en-US" dirty="0" smtClean="0"/>
              <a:t>erformance and Reliability of Extreme-Scale and Distributed </a:t>
            </a:r>
            <a:r>
              <a:rPr lang="en-US" dirty="0"/>
              <a:t>D</a:t>
            </a:r>
            <a:r>
              <a:rPr lang="en-US" dirty="0" smtClean="0"/>
              <a:t>ata-Intensive </a:t>
            </a:r>
            <a:r>
              <a:rPr lang="en-US" dirty="0"/>
              <a:t>S</a:t>
            </a:r>
            <a:r>
              <a:rPr lang="en-US" dirty="0" smtClean="0"/>
              <a:t>ystems</a:t>
            </a:r>
            <a:endParaRPr lang="en-US" dirty="0"/>
          </a:p>
        </p:txBody>
      </p:sp>
      <p:sp>
        <p:nvSpPr>
          <p:cNvPr id="5" name="Subtitle 4"/>
          <p:cNvSpPr>
            <a:spLocks noGrp="1"/>
          </p:cNvSpPr>
          <p:nvPr>
            <p:ph type="subTitle" idx="1"/>
          </p:nvPr>
        </p:nvSpPr>
        <p:spPr>
          <a:xfrm>
            <a:off x="102886" y="3337379"/>
            <a:ext cx="5497209" cy="824139"/>
          </a:xfrm>
        </p:spPr>
        <p:txBody>
          <a:bodyPr/>
          <a:lstStyle/>
          <a:p>
            <a:r>
              <a:rPr lang="en-US" b="1" dirty="0" smtClean="0"/>
              <a:t>Robert Ross (PI)</a:t>
            </a:r>
            <a:r>
              <a:rPr lang="en-US" dirty="0" smtClean="0"/>
              <a:t>, Phil </a:t>
            </a:r>
            <a:r>
              <a:rPr lang="en-US" dirty="0" err="1" smtClean="0"/>
              <a:t>Carns</a:t>
            </a:r>
            <a:r>
              <a:rPr lang="en-US" dirty="0" smtClean="0"/>
              <a:t>, John </a:t>
            </a:r>
            <a:r>
              <a:rPr lang="en-US" dirty="0"/>
              <a:t>Jenkins, Misbah </a:t>
            </a:r>
            <a:r>
              <a:rPr lang="en-US" dirty="0" smtClean="0"/>
              <a:t>Mubarak, Shane Snyder</a:t>
            </a:r>
          </a:p>
        </p:txBody>
      </p:sp>
      <p:sp>
        <p:nvSpPr>
          <p:cNvPr id="4" name="Subtitle 4"/>
          <p:cNvSpPr txBox="1">
            <a:spLocks/>
          </p:cNvSpPr>
          <p:nvPr/>
        </p:nvSpPr>
        <p:spPr bwMode="auto">
          <a:xfrm>
            <a:off x="5229979" y="3361039"/>
            <a:ext cx="3914021" cy="46611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Clr>
                <a:srgbClr val="1F497D"/>
              </a:buClr>
              <a:buFont typeface="Wingdings" pitchFamily="2" charset="2"/>
              <a:buNone/>
              <a:defRPr sz="2000">
                <a:solidFill>
                  <a:srgbClr val="353535"/>
                </a:solidFill>
                <a:latin typeface="+mn-lt"/>
                <a:ea typeface="+mn-ea"/>
                <a:cs typeface="+mn-cs"/>
              </a:defRPr>
            </a:lvl1pPr>
            <a:lvl2pPr marL="742950" indent="-285750" algn="l" rtl="0" eaLnBrk="1" fontAlgn="base" hangingPunct="1">
              <a:spcBef>
                <a:spcPct val="20000"/>
              </a:spcBef>
              <a:spcAft>
                <a:spcPct val="0"/>
              </a:spcAft>
              <a:buClr>
                <a:srgbClr val="1F497D"/>
              </a:buClr>
              <a:buChar char="–"/>
              <a:defRPr sz="1800">
                <a:solidFill>
                  <a:srgbClr val="353535"/>
                </a:solidFill>
                <a:latin typeface="+mn-lt"/>
              </a:defRPr>
            </a:lvl2pPr>
            <a:lvl3pPr marL="1143000" indent="-228600" algn="l" rtl="0" eaLnBrk="1" fontAlgn="base" hangingPunct="1">
              <a:spcBef>
                <a:spcPct val="20000"/>
              </a:spcBef>
              <a:spcAft>
                <a:spcPct val="0"/>
              </a:spcAft>
              <a:buClr>
                <a:srgbClr val="1F497D"/>
              </a:buClr>
              <a:buChar char="•"/>
              <a:defRPr sz="1600">
                <a:solidFill>
                  <a:srgbClr val="353535"/>
                </a:solidFill>
                <a:latin typeface="+mn-lt"/>
              </a:defRPr>
            </a:lvl3pPr>
            <a:lvl4pPr marL="1600200" indent="-228600" algn="l" rtl="0" eaLnBrk="1" fontAlgn="base" hangingPunct="1">
              <a:spcBef>
                <a:spcPct val="20000"/>
              </a:spcBef>
              <a:spcAft>
                <a:spcPct val="0"/>
              </a:spcAft>
              <a:buClr>
                <a:srgbClr val="1F497D"/>
              </a:buClr>
              <a:buChar char="–"/>
              <a:defRPr sz="1600">
                <a:solidFill>
                  <a:srgbClr val="353535"/>
                </a:solidFill>
                <a:latin typeface="+mn-lt"/>
              </a:defRPr>
            </a:lvl4pPr>
            <a:lvl5pPr marL="2057400" indent="-228600" algn="l" rtl="0" eaLnBrk="1" fontAlgn="base" hangingPunct="1">
              <a:spcBef>
                <a:spcPct val="20000"/>
              </a:spcBef>
              <a:spcAft>
                <a:spcPct val="0"/>
              </a:spcAft>
              <a:buClr>
                <a:srgbClr val="1F497D"/>
              </a:buClr>
              <a:buFont typeface="Arial" charset="0"/>
              <a:buChar char="»"/>
              <a:defRPr sz="1600">
                <a:solidFill>
                  <a:srgbClr val="353535"/>
                </a:solidFill>
                <a:latin typeface="+mn-lt"/>
              </a:defRPr>
            </a:lvl5pPr>
            <a:lvl6pPr marL="25146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6pPr>
            <a:lvl7pPr marL="29718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7pPr>
            <a:lvl8pPr marL="34290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8pPr>
            <a:lvl9pPr marL="38862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9pPr>
          </a:lstStyle>
          <a:p>
            <a:pPr algn="r"/>
            <a:r>
              <a:rPr lang="en-US" dirty="0" smtClean="0"/>
              <a:t>Argonne National Laboratory</a:t>
            </a:r>
          </a:p>
        </p:txBody>
      </p:sp>
      <p:sp>
        <p:nvSpPr>
          <p:cNvPr id="6" name="Subtitle 4"/>
          <p:cNvSpPr txBox="1">
            <a:spLocks/>
          </p:cNvSpPr>
          <p:nvPr/>
        </p:nvSpPr>
        <p:spPr bwMode="auto">
          <a:xfrm>
            <a:off x="102886" y="4161518"/>
            <a:ext cx="5315781" cy="114526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Clr>
                <a:srgbClr val="1F497D"/>
              </a:buClr>
              <a:buFont typeface="Wingdings" pitchFamily="2" charset="2"/>
              <a:buNone/>
              <a:defRPr sz="2000">
                <a:solidFill>
                  <a:srgbClr val="353535"/>
                </a:solidFill>
                <a:latin typeface="+mn-lt"/>
                <a:ea typeface="+mn-ea"/>
                <a:cs typeface="+mn-cs"/>
              </a:defRPr>
            </a:lvl1pPr>
            <a:lvl2pPr marL="742950" indent="-285750" algn="l" rtl="0" eaLnBrk="1" fontAlgn="base" hangingPunct="1">
              <a:spcBef>
                <a:spcPct val="20000"/>
              </a:spcBef>
              <a:spcAft>
                <a:spcPct val="0"/>
              </a:spcAft>
              <a:buClr>
                <a:srgbClr val="1F497D"/>
              </a:buClr>
              <a:buChar char="–"/>
              <a:defRPr sz="1800">
                <a:solidFill>
                  <a:srgbClr val="353535"/>
                </a:solidFill>
                <a:latin typeface="+mn-lt"/>
              </a:defRPr>
            </a:lvl2pPr>
            <a:lvl3pPr marL="1143000" indent="-228600" algn="l" rtl="0" eaLnBrk="1" fontAlgn="base" hangingPunct="1">
              <a:spcBef>
                <a:spcPct val="20000"/>
              </a:spcBef>
              <a:spcAft>
                <a:spcPct val="0"/>
              </a:spcAft>
              <a:buClr>
                <a:srgbClr val="1F497D"/>
              </a:buClr>
              <a:buChar char="•"/>
              <a:defRPr sz="1600">
                <a:solidFill>
                  <a:srgbClr val="353535"/>
                </a:solidFill>
                <a:latin typeface="+mn-lt"/>
              </a:defRPr>
            </a:lvl3pPr>
            <a:lvl4pPr marL="1600200" indent="-228600" algn="l" rtl="0" eaLnBrk="1" fontAlgn="base" hangingPunct="1">
              <a:spcBef>
                <a:spcPct val="20000"/>
              </a:spcBef>
              <a:spcAft>
                <a:spcPct val="0"/>
              </a:spcAft>
              <a:buClr>
                <a:srgbClr val="1F497D"/>
              </a:buClr>
              <a:buChar char="–"/>
              <a:defRPr sz="1600">
                <a:solidFill>
                  <a:srgbClr val="353535"/>
                </a:solidFill>
                <a:latin typeface="+mn-lt"/>
              </a:defRPr>
            </a:lvl4pPr>
            <a:lvl5pPr marL="2057400" indent="-228600" algn="l" rtl="0" eaLnBrk="1" fontAlgn="base" hangingPunct="1">
              <a:spcBef>
                <a:spcPct val="20000"/>
              </a:spcBef>
              <a:spcAft>
                <a:spcPct val="0"/>
              </a:spcAft>
              <a:buClr>
                <a:srgbClr val="1F497D"/>
              </a:buClr>
              <a:buFont typeface="Arial" charset="0"/>
              <a:buChar char="»"/>
              <a:defRPr sz="1600">
                <a:solidFill>
                  <a:srgbClr val="353535"/>
                </a:solidFill>
                <a:latin typeface="+mn-lt"/>
              </a:defRPr>
            </a:lvl5pPr>
            <a:lvl6pPr marL="25146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6pPr>
            <a:lvl7pPr marL="29718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7pPr>
            <a:lvl8pPr marL="34290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8pPr>
            <a:lvl9pPr marL="38862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9pPr>
          </a:lstStyle>
          <a:p>
            <a:r>
              <a:rPr lang="en-US" b="1" dirty="0" smtClean="0"/>
              <a:t>Christopher Carothers (PI)</a:t>
            </a:r>
            <a:r>
              <a:rPr lang="en-US" dirty="0" smtClean="0"/>
              <a:t>, Justin </a:t>
            </a:r>
            <a:r>
              <a:rPr lang="en-US" dirty="0" err="1" smtClean="0"/>
              <a:t>LaPre</a:t>
            </a:r>
            <a:r>
              <a:rPr lang="en-US" dirty="0" smtClean="0"/>
              <a:t>, Elsa </a:t>
            </a:r>
            <a:r>
              <a:rPr lang="en-US" dirty="0" err="1" smtClean="0"/>
              <a:t>Gonsiorowski</a:t>
            </a:r>
            <a:r>
              <a:rPr lang="en-US" dirty="0" smtClean="0"/>
              <a:t>, Caitlin Ross, Mark Blanco, Mark </a:t>
            </a:r>
            <a:r>
              <a:rPr lang="en-US" dirty="0" err="1" smtClean="0"/>
              <a:t>Plagge</a:t>
            </a:r>
            <a:r>
              <a:rPr lang="en-US" dirty="0" smtClean="0"/>
              <a:t> and Noah Wolfe</a:t>
            </a:r>
            <a:endParaRPr lang="en-US" dirty="0"/>
          </a:p>
        </p:txBody>
      </p:sp>
      <p:sp>
        <p:nvSpPr>
          <p:cNvPr id="7" name="Subtitle 4"/>
          <p:cNvSpPr txBox="1">
            <a:spLocks/>
          </p:cNvSpPr>
          <p:nvPr/>
        </p:nvSpPr>
        <p:spPr bwMode="auto">
          <a:xfrm>
            <a:off x="5229979" y="4161518"/>
            <a:ext cx="3914021" cy="53145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Clr>
                <a:srgbClr val="1F497D"/>
              </a:buClr>
              <a:buFont typeface="Wingdings" pitchFamily="2" charset="2"/>
              <a:buNone/>
              <a:defRPr sz="2000">
                <a:solidFill>
                  <a:srgbClr val="353535"/>
                </a:solidFill>
                <a:latin typeface="+mn-lt"/>
                <a:ea typeface="+mn-ea"/>
                <a:cs typeface="+mn-cs"/>
              </a:defRPr>
            </a:lvl1pPr>
            <a:lvl2pPr marL="742950" indent="-285750" algn="l" rtl="0" eaLnBrk="1" fontAlgn="base" hangingPunct="1">
              <a:spcBef>
                <a:spcPct val="20000"/>
              </a:spcBef>
              <a:spcAft>
                <a:spcPct val="0"/>
              </a:spcAft>
              <a:buClr>
                <a:srgbClr val="1F497D"/>
              </a:buClr>
              <a:buChar char="–"/>
              <a:defRPr sz="1800">
                <a:solidFill>
                  <a:srgbClr val="353535"/>
                </a:solidFill>
                <a:latin typeface="+mn-lt"/>
              </a:defRPr>
            </a:lvl2pPr>
            <a:lvl3pPr marL="1143000" indent="-228600" algn="l" rtl="0" eaLnBrk="1" fontAlgn="base" hangingPunct="1">
              <a:spcBef>
                <a:spcPct val="20000"/>
              </a:spcBef>
              <a:spcAft>
                <a:spcPct val="0"/>
              </a:spcAft>
              <a:buClr>
                <a:srgbClr val="1F497D"/>
              </a:buClr>
              <a:buChar char="•"/>
              <a:defRPr sz="1600">
                <a:solidFill>
                  <a:srgbClr val="353535"/>
                </a:solidFill>
                <a:latin typeface="+mn-lt"/>
              </a:defRPr>
            </a:lvl3pPr>
            <a:lvl4pPr marL="1600200" indent="-228600" algn="l" rtl="0" eaLnBrk="1" fontAlgn="base" hangingPunct="1">
              <a:spcBef>
                <a:spcPct val="20000"/>
              </a:spcBef>
              <a:spcAft>
                <a:spcPct val="0"/>
              </a:spcAft>
              <a:buClr>
                <a:srgbClr val="1F497D"/>
              </a:buClr>
              <a:buChar char="–"/>
              <a:defRPr sz="1600">
                <a:solidFill>
                  <a:srgbClr val="353535"/>
                </a:solidFill>
                <a:latin typeface="+mn-lt"/>
              </a:defRPr>
            </a:lvl4pPr>
            <a:lvl5pPr marL="2057400" indent="-228600" algn="l" rtl="0" eaLnBrk="1" fontAlgn="base" hangingPunct="1">
              <a:spcBef>
                <a:spcPct val="20000"/>
              </a:spcBef>
              <a:spcAft>
                <a:spcPct val="0"/>
              </a:spcAft>
              <a:buClr>
                <a:srgbClr val="1F497D"/>
              </a:buClr>
              <a:buFont typeface="Arial" charset="0"/>
              <a:buChar char="»"/>
              <a:defRPr sz="1600">
                <a:solidFill>
                  <a:srgbClr val="353535"/>
                </a:solidFill>
                <a:latin typeface="+mn-lt"/>
              </a:defRPr>
            </a:lvl5pPr>
            <a:lvl6pPr marL="25146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6pPr>
            <a:lvl7pPr marL="29718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7pPr>
            <a:lvl8pPr marL="34290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8pPr>
            <a:lvl9pPr marL="38862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9pPr>
          </a:lstStyle>
          <a:p>
            <a:pPr algn="r"/>
            <a:r>
              <a:rPr lang="en-US" dirty="0" smtClean="0"/>
              <a:t>Rensselear Polytechnic Institute</a:t>
            </a:r>
            <a:endParaRPr lang="en-US" dirty="0"/>
          </a:p>
        </p:txBody>
      </p:sp>
      <p:pic>
        <p:nvPicPr>
          <p:cNvPr id="3" name="Picture 2"/>
          <p:cNvPicPr>
            <a:picLocks noChangeAspect="1"/>
          </p:cNvPicPr>
          <p:nvPr/>
        </p:nvPicPr>
        <p:blipFill>
          <a:blip r:embed="rId3"/>
          <a:stretch>
            <a:fillRect/>
          </a:stretch>
        </p:blipFill>
        <p:spPr>
          <a:xfrm>
            <a:off x="6895732" y="231688"/>
            <a:ext cx="2171016" cy="564349"/>
          </a:xfrm>
          <a:prstGeom prst="rect">
            <a:avLst/>
          </a:prstGeom>
        </p:spPr>
      </p:pic>
      <p:sp>
        <p:nvSpPr>
          <p:cNvPr id="8" name="TextBox 7"/>
          <p:cNvSpPr txBox="1"/>
          <p:nvPr/>
        </p:nvSpPr>
        <p:spPr>
          <a:xfrm>
            <a:off x="2590253" y="5422897"/>
            <a:ext cx="4404440" cy="369332"/>
          </a:xfrm>
          <a:prstGeom prst="rect">
            <a:avLst/>
          </a:prstGeom>
          <a:noFill/>
        </p:spPr>
        <p:txBody>
          <a:bodyPr wrap="square" rtlCol="0">
            <a:spAutoFit/>
          </a:bodyPr>
          <a:lstStyle/>
          <a:p>
            <a:r>
              <a:rPr lang="en-US" dirty="0" smtClean="0"/>
              <a:t>PPAM 2015</a:t>
            </a:r>
            <a:r>
              <a:rPr lang="en-US" dirty="0"/>
              <a:t>:</a:t>
            </a:r>
            <a:r>
              <a:rPr lang="en-US" dirty="0" smtClean="0"/>
              <a:t> September 6-9, Krakow, Poland</a:t>
            </a:r>
            <a:endParaRPr lang="en-US" dirty="0"/>
          </a:p>
        </p:txBody>
      </p:sp>
    </p:spTree>
    <p:extLst>
      <p:ext uri="{BB962C8B-B14F-4D97-AF65-F5344CB8AC3E}">
        <p14:creationId xmlns:p14="http://schemas.microsoft.com/office/powerpoint/2010/main" val="90183806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Grp="1" noChangeArrowheads="1"/>
          </p:cNvSpPr>
          <p:nvPr>
            <p:ph type="title"/>
          </p:nvPr>
        </p:nvSpPr>
        <p:spPr>
          <a:xfrm>
            <a:off x="457200" y="0"/>
            <a:ext cx="8229600" cy="944563"/>
          </a:xfrm>
        </p:spPr>
        <p:txBody>
          <a:bodyPr/>
          <a:lstStyle/>
          <a:p>
            <a:pPr eaLnBrk="1" hangingPunct="1">
              <a:defRPr/>
            </a:pPr>
            <a:r>
              <a:rPr lang="en-US" sz="3200" dirty="0" smtClean="0"/>
              <a:t>ROSS: Global Control Implementation</a:t>
            </a:r>
          </a:p>
        </p:txBody>
      </p:sp>
      <p:sp>
        <p:nvSpPr>
          <p:cNvPr id="203803" name="Rectangle 27"/>
          <p:cNvSpPr>
            <a:spLocks noGrp="1" noChangeArrowheads="1"/>
          </p:cNvSpPr>
          <p:nvPr>
            <p:ph type="body" idx="1"/>
          </p:nvPr>
        </p:nvSpPr>
        <p:spPr>
          <a:xfrm>
            <a:off x="152400" y="681412"/>
            <a:ext cx="4572000" cy="4728788"/>
          </a:xfrm>
        </p:spPr>
        <p:txBody>
          <a:bodyPr/>
          <a:lstStyle/>
          <a:p>
            <a:pPr marL="609600" indent="-609600" eaLnBrk="1" hangingPunct="1">
              <a:lnSpc>
                <a:spcPct val="90000"/>
              </a:lnSpc>
              <a:buFontTx/>
              <a:buNone/>
              <a:defRPr/>
            </a:pPr>
            <a:r>
              <a:rPr lang="en-US" dirty="0" smtClean="0"/>
              <a:t>GVT (kicks off when memory is low):</a:t>
            </a:r>
          </a:p>
          <a:p>
            <a:pPr marL="990600" lvl="1" indent="-533400" eaLnBrk="1" hangingPunct="1">
              <a:lnSpc>
                <a:spcPct val="90000"/>
              </a:lnSpc>
              <a:buFontTx/>
              <a:buAutoNum type="arabicPeriod"/>
              <a:defRPr/>
            </a:pPr>
            <a:r>
              <a:rPr lang="en-US" sz="2000" dirty="0" smtClean="0"/>
              <a:t>Each core counts #sent, #</a:t>
            </a:r>
            <a:r>
              <a:rPr lang="en-US" sz="2000" dirty="0" err="1" smtClean="0"/>
              <a:t>recv</a:t>
            </a:r>
            <a:endParaRPr lang="en-US" sz="2000" dirty="0" smtClean="0"/>
          </a:p>
          <a:p>
            <a:pPr marL="990600" lvl="1" indent="-533400" eaLnBrk="1" hangingPunct="1">
              <a:lnSpc>
                <a:spcPct val="90000"/>
              </a:lnSpc>
              <a:buFontTx/>
              <a:buAutoNum type="arabicPeriod"/>
              <a:defRPr/>
            </a:pPr>
            <a:r>
              <a:rPr lang="en-US" sz="2000" dirty="0" err="1" smtClean="0"/>
              <a:t>Recv</a:t>
            </a:r>
            <a:r>
              <a:rPr lang="en-US" sz="2000" dirty="0" smtClean="0"/>
              <a:t> all pending MPI </a:t>
            </a:r>
            <a:r>
              <a:rPr lang="en-US" sz="2000" dirty="0" err="1" smtClean="0"/>
              <a:t>msgs</a:t>
            </a:r>
            <a:r>
              <a:rPr lang="en-US" sz="2000" dirty="0" smtClean="0"/>
              <a:t>.</a:t>
            </a:r>
          </a:p>
          <a:p>
            <a:pPr marL="990600" lvl="1" indent="-533400" eaLnBrk="1" hangingPunct="1">
              <a:lnSpc>
                <a:spcPct val="90000"/>
              </a:lnSpc>
              <a:buFontTx/>
              <a:buAutoNum type="arabicPeriod"/>
              <a:defRPr/>
            </a:pPr>
            <a:r>
              <a:rPr lang="en-US" sz="2000" dirty="0" err="1" smtClean="0"/>
              <a:t>MPI_Allreduce</a:t>
            </a:r>
            <a:r>
              <a:rPr lang="en-US" sz="2000" dirty="0" smtClean="0"/>
              <a:t> Sum on (#sent - #</a:t>
            </a:r>
            <a:r>
              <a:rPr lang="en-US" sz="2000" dirty="0" err="1" smtClean="0"/>
              <a:t>recv</a:t>
            </a:r>
            <a:r>
              <a:rPr lang="en-US" sz="2000" dirty="0" smtClean="0"/>
              <a:t>)</a:t>
            </a:r>
          </a:p>
          <a:p>
            <a:pPr marL="990600" lvl="1" indent="-533400" eaLnBrk="1" hangingPunct="1">
              <a:lnSpc>
                <a:spcPct val="90000"/>
              </a:lnSpc>
              <a:buFontTx/>
              <a:buAutoNum type="arabicPeriod"/>
              <a:defRPr/>
            </a:pPr>
            <a:r>
              <a:rPr lang="en-US" sz="2000" dirty="0" smtClean="0"/>
              <a:t>If #sent - #</a:t>
            </a:r>
            <a:r>
              <a:rPr lang="en-US" sz="2000" dirty="0" err="1" smtClean="0"/>
              <a:t>recv</a:t>
            </a:r>
            <a:r>
              <a:rPr lang="en-US" sz="2000" dirty="0" smtClean="0"/>
              <a:t> != 0 </a:t>
            </a:r>
            <a:r>
              <a:rPr lang="en-US" sz="2000" dirty="0" err="1" smtClean="0"/>
              <a:t>goto</a:t>
            </a:r>
            <a:r>
              <a:rPr lang="en-US" sz="2000" dirty="0" smtClean="0"/>
              <a:t> 2</a:t>
            </a:r>
          </a:p>
          <a:p>
            <a:pPr marL="990600" lvl="1" indent="-533400" eaLnBrk="1" hangingPunct="1">
              <a:lnSpc>
                <a:spcPct val="90000"/>
              </a:lnSpc>
              <a:buFontTx/>
              <a:buAutoNum type="arabicPeriod"/>
              <a:defRPr/>
            </a:pPr>
            <a:r>
              <a:rPr lang="en-US" sz="2000" dirty="0" smtClean="0"/>
              <a:t>Compute local core</a:t>
            </a:r>
            <a:r>
              <a:rPr lang="ja-JP" altLang="en-US" sz="2000" dirty="0" smtClean="0">
                <a:latin typeface="Arial"/>
              </a:rPr>
              <a:t>’</a:t>
            </a:r>
            <a:r>
              <a:rPr lang="en-US" sz="2000" dirty="0" smtClean="0"/>
              <a:t>s lower bound time-stamp (LVT).</a:t>
            </a:r>
          </a:p>
          <a:p>
            <a:pPr marL="990600" lvl="1" indent="-533400" eaLnBrk="1" hangingPunct="1">
              <a:lnSpc>
                <a:spcPct val="90000"/>
              </a:lnSpc>
              <a:buFontTx/>
              <a:buAutoNum type="arabicPeriod"/>
              <a:defRPr/>
            </a:pPr>
            <a:r>
              <a:rPr lang="en-US" sz="2000" dirty="0" smtClean="0"/>
              <a:t>GVT = </a:t>
            </a:r>
            <a:r>
              <a:rPr lang="en-US" sz="2000" dirty="0" err="1" smtClean="0"/>
              <a:t>MPI_Allreduce</a:t>
            </a:r>
            <a:r>
              <a:rPr lang="en-US" sz="2000" dirty="0" smtClean="0"/>
              <a:t> Min on LVTs</a:t>
            </a:r>
          </a:p>
          <a:p>
            <a:pPr marL="609600" indent="-609600" eaLnBrk="1" hangingPunct="1">
              <a:lnSpc>
                <a:spcPct val="90000"/>
              </a:lnSpc>
              <a:buFontTx/>
              <a:buNone/>
              <a:defRPr/>
            </a:pPr>
            <a:r>
              <a:rPr lang="en-US" dirty="0" err="1" smtClean="0"/>
              <a:t>gvt</a:t>
            </a:r>
            <a:r>
              <a:rPr lang="en-US" dirty="0" smtClean="0"/>
              <a:t>-interval/batch parameters control how frequently GVT is done.</a:t>
            </a:r>
          </a:p>
          <a:p>
            <a:pPr marL="609600" indent="-609600" eaLnBrk="1" hangingPunct="1">
              <a:lnSpc>
                <a:spcPct val="90000"/>
              </a:lnSpc>
              <a:buFontTx/>
              <a:buNone/>
              <a:defRPr/>
            </a:pPr>
            <a:r>
              <a:rPr lang="en-US" b="1" dirty="0" smtClean="0"/>
              <a:t>Note, repurposed GVT to implement conservative YAWNS algorithm!</a:t>
            </a:r>
          </a:p>
          <a:p>
            <a:pPr marL="609600" indent="-609600" eaLnBrk="1" hangingPunct="1">
              <a:lnSpc>
                <a:spcPct val="90000"/>
              </a:lnSpc>
              <a:buFontTx/>
              <a:buNone/>
              <a:defRPr/>
            </a:pPr>
            <a:endParaRPr lang="en-US" dirty="0" smtClean="0"/>
          </a:p>
          <a:p>
            <a:pPr marL="609600" indent="-609600" eaLnBrk="1" hangingPunct="1">
              <a:lnSpc>
                <a:spcPct val="90000"/>
              </a:lnSpc>
              <a:buFontTx/>
              <a:buChar char="–"/>
              <a:defRPr/>
            </a:pPr>
            <a:endParaRPr lang="en-US" dirty="0" smtClean="0"/>
          </a:p>
        </p:txBody>
      </p:sp>
      <p:sp>
        <p:nvSpPr>
          <p:cNvPr id="203805" name="Rectangle 29"/>
          <p:cNvSpPr>
            <a:spLocks noChangeArrowheads="1"/>
          </p:cNvSpPr>
          <p:nvPr/>
        </p:nvSpPr>
        <p:spPr bwMode="auto">
          <a:xfrm>
            <a:off x="4800600" y="1039813"/>
            <a:ext cx="4254500" cy="4044950"/>
          </a:xfrm>
          <a:prstGeom prst="rect">
            <a:avLst/>
          </a:prstGeom>
          <a:solidFill>
            <a:schemeClr val="bg1"/>
          </a:solidFill>
          <a:ln w="12700">
            <a:solidFill>
              <a:schemeClr val="bg2"/>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203806" name="Rectangle 30"/>
          <p:cNvSpPr>
            <a:spLocks noChangeArrowheads="1"/>
          </p:cNvSpPr>
          <p:nvPr/>
        </p:nvSpPr>
        <p:spPr bwMode="auto">
          <a:xfrm>
            <a:off x="5286375" y="990600"/>
            <a:ext cx="3754438"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eaLnBrk="0" hangingPunct="0">
              <a:defRPr/>
            </a:pPr>
            <a:r>
              <a:rPr lang="en-US" sz="1800" b="1">
                <a:latin typeface="Arial" charset="0"/>
                <a:cs typeface="Arial" charset="0"/>
              </a:rPr>
              <a:t>Global Control Mechanism:</a:t>
            </a:r>
          </a:p>
          <a:p>
            <a:pPr eaLnBrk="0" hangingPunct="0">
              <a:defRPr/>
            </a:pPr>
            <a:r>
              <a:rPr lang="en-US" sz="1800">
                <a:latin typeface="Arial" charset="0"/>
                <a:cs typeface="Arial" charset="0"/>
              </a:rPr>
              <a:t>compute Global Virtual Time (GVT)</a:t>
            </a:r>
          </a:p>
        </p:txBody>
      </p:sp>
      <p:sp>
        <p:nvSpPr>
          <p:cNvPr id="203807" name="Line 31"/>
          <p:cNvSpPr>
            <a:spLocks noChangeShapeType="1"/>
          </p:cNvSpPr>
          <p:nvPr/>
        </p:nvSpPr>
        <p:spPr bwMode="auto">
          <a:xfrm>
            <a:off x="5267325" y="4595813"/>
            <a:ext cx="3513138" cy="0"/>
          </a:xfrm>
          <a:prstGeom prst="line">
            <a:avLst/>
          </a:prstGeom>
          <a:noFill/>
          <a:ln w="50800">
            <a:solidFill>
              <a:schemeClr val="tx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203808" name="Line 32"/>
          <p:cNvSpPr>
            <a:spLocks noChangeShapeType="1"/>
          </p:cNvSpPr>
          <p:nvPr/>
        </p:nvSpPr>
        <p:spPr bwMode="auto">
          <a:xfrm flipH="1" flipV="1">
            <a:off x="5240338" y="1108075"/>
            <a:ext cx="3175" cy="3478213"/>
          </a:xfrm>
          <a:prstGeom prst="line">
            <a:avLst/>
          </a:prstGeom>
          <a:noFill/>
          <a:ln w="50800">
            <a:solidFill>
              <a:schemeClr val="tx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203809" name="Rectangle 33"/>
          <p:cNvSpPr>
            <a:spLocks noChangeArrowheads="1"/>
          </p:cNvSpPr>
          <p:nvPr/>
        </p:nvSpPr>
        <p:spPr bwMode="auto">
          <a:xfrm>
            <a:off x="5692775" y="4660900"/>
            <a:ext cx="666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eaLnBrk="0" hangingPunct="0">
              <a:defRPr/>
            </a:pPr>
            <a:r>
              <a:rPr lang="en-US" sz="1800" b="1">
                <a:latin typeface="Arial" charset="0"/>
                <a:cs typeface="Arial" charset="0"/>
              </a:rPr>
              <a:t>LP 1</a:t>
            </a:r>
          </a:p>
        </p:txBody>
      </p:sp>
      <p:sp>
        <p:nvSpPr>
          <p:cNvPr id="203810" name="Rectangle 34"/>
          <p:cNvSpPr>
            <a:spLocks noChangeArrowheads="1"/>
          </p:cNvSpPr>
          <p:nvPr/>
        </p:nvSpPr>
        <p:spPr bwMode="auto">
          <a:xfrm>
            <a:off x="5715000" y="4114800"/>
            <a:ext cx="444500" cy="465138"/>
          </a:xfrm>
          <a:prstGeom prst="rect">
            <a:avLst/>
          </a:prstGeom>
          <a:solidFill>
            <a:srgbClr val="D60093"/>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203811" name="Rectangle 35"/>
          <p:cNvSpPr>
            <a:spLocks noChangeArrowheads="1"/>
          </p:cNvSpPr>
          <p:nvPr/>
        </p:nvSpPr>
        <p:spPr bwMode="auto">
          <a:xfrm>
            <a:off x="6831013" y="1779588"/>
            <a:ext cx="444500" cy="465137"/>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203812" name="Rectangle 36"/>
          <p:cNvSpPr>
            <a:spLocks noChangeArrowheads="1"/>
          </p:cNvSpPr>
          <p:nvPr/>
        </p:nvSpPr>
        <p:spPr bwMode="auto">
          <a:xfrm>
            <a:off x="5716588" y="3552825"/>
            <a:ext cx="444500" cy="465138"/>
          </a:xfrm>
          <a:prstGeom prst="rect">
            <a:avLst/>
          </a:prstGeom>
          <a:solidFill>
            <a:srgbClr val="D60093"/>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203813" name="Rectangle 37"/>
          <p:cNvSpPr>
            <a:spLocks noChangeArrowheads="1"/>
          </p:cNvSpPr>
          <p:nvPr/>
        </p:nvSpPr>
        <p:spPr bwMode="auto">
          <a:xfrm>
            <a:off x="6713538" y="4652963"/>
            <a:ext cx="666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eaLnBrk="0" hangingPunct="0">
              <a:defRPr/>
            </a:pPr>
            <a:r>
              <a:rPr lang="en-US" sz="1800" b="1">
                <a:latin typeface="Arial" charset="0"/>
                <a:cs typeface="Arial" charset="0"/>
              </a:rPr>
              <a:t>LP 2</a:t>
            </a:r>
          </a:p>
        </p:txBody>
      </p:sp>
      <p:sp>
        <p:nvSpPr>
          <p:cNvPr id="203814" name="Rectangle 38"/>
          <p:cNvSpPr>
            <a:spLocks noChangeArrowheads="1"/>
          </p:cNvSpPr>
          <p:nvPr/>
        </p:nvSpPr>
        <p:spPr bwMode="auto">
          <a:xfrm>
            <a:off x="7797800" y="4657725"/>
            <a:ext cx="666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eaLnBrk="0" hangingPunct="0">
              <a:defRPr/>
            </a:pPr>
            <a:r>
              <a:rPr lang="en-US" sz="1800" b="1">
                <a:latin typeface="Arial" charset="0"/>
                <a:cs typeface="Arial" charset="0"/>
              </a:rPr>
              <a:t>LP 3</a:t>
            </a:r>
          </a:p>
        </p:txBody>
      </p:sp>
      <p:sp>
        <p:nvSpPr>
          <p:cNvPr id="203815" name="Rectangle 39"/>
          <p:cNvSpPr>
            <a:spLocks noChangeArrowheads="1"/>
          </p:cNvSpPr>
          <p:nvPr/>
        </p:nvSpPr>
        <p:spPr bwMode="auto">
          <a:xfrm>
            <a:off x="6819900" y="4087813"/>
            <a:ext cx="444500" cy="465137"/>
          </a:xfrm>
          <a:prstGeom prst="rect">
            <a:avLst/>
          </a:prstGeom>
          <a:solidFill>
            <a:srgbClr val="D60093"/>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203816" name="Rectangle 40"/>
          <p:cNvSpPr>
            <a:spLocks noChangeArrowheads="1"/>
          </p:cNvSpPr>
          <p:nvPr/>
        </p:nvSpPr>
        <p:spPr bwMode="auto">
          <a:xfrm>
            <a:off x="6834188" y="2365375"/>
            <a:ext cx="444500" cy="465138"/>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203817" name="Rectangle 41"/>
          <p:cNvSpPr>
            <a:spLocks noChangeArrowheads="1"/>
          </p:cNvSpPr>
          <p:nvPr/>
        </p:nvSpPr>
        <p:spPr bwMode="auto">
          <a:xfrm>
            <a:off x="6829425" y="2952750"/>
            <a:ext cx="444500" cy="465138"/>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203818" name="Rectangle 42"/>
          <p:cNvSpPr>
            <a:spLocks noChangeArrowheads="1"/>
          </p:cNvSpPr>
          <p:nvPr/>
        </p:nvSpPr>
        <p:spPr bwMode="auto">
          <a:xfrm>
            <a:off x="6821488" y="3525838"/>
            <a:ext cx="444500" cy="465137"/>
          </a:xfrm>
          <a:prstGeom prst="rect">
            <a:avLst/>
          </a:prstGeom>
          <a:solidFill>
            <a:srgbClr val="D60093"/>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203819" name="Rectangle 43"/>
          <p:cNvSpPr>
            <a:spLocks noChangeArrowheads="1"/>
          </p:cNvSpPr>
          <p:nvPr/>
        </p:nvSpPr>
        <p:spPr bwMode="auto">
          <a:xfrm>
            <a:off x="7883525" y="4081463"/>
            <a:ext cx="444500" cy="465137"/>
          </a:xfrm>
          <a:prstGeom prst="rect">
            <a:avLst/>
          </a:prstGeom>
          <a:solidFill>
            <a:srgbClr val="D60093"/>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203820" name="Rectangle 44"/>
          <p:cNvSpPr>
            <a:spLocks noChangeArrowheads="1"/>
          </p:cNvSpPr>
          <p:nvPr/>
        </p:nvSpPr>
        <p:spPr bwMode="auto">
          <a:xfrm>
            <a:off x="7897813" y="2359025"/>
            <a:ext cx="444500" cy="465138"/>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203821" name="Rectangle 45"/>
          <p:cNvSpPr>
            <a:spLocks noChangeArrowheads="1"/>
          </p:cNvSpPr>
          <p:nvPr/>
        </p:nvSpPr>
        <p:spPr bwMode="auto">
          <a:xfrm>
            <a:off x="7893050" y="2946400"/>
            <a:ext cx="444500" cy="465138"/>
          </a:xfrm>
          <a:prstGeom prst="rect">
            <a:avLst/>
          </a:prstGeom>
          <a:solidFill>
            <a:srgbClr val="00FF00"/>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203822" name="Rectangle 46"/>
          <p:cNvSpPr>
            <a:spLocks noChangeArrowheads="1"/>
          </p:cNvSpPr>
          <p:nvPr/>
        </p:nvSpPr>
        <p:spPr bwMode="auto">
          <a:xfrm>
            <a:off x="7885113" y="3519488"/>
            <a:ext cx="444500" cy="465137"/>
          </a:xfrm>
          <a:prstGeom prst="rect">
            <a:avLst/>
          </a:prstGeom>
          <a:solidFill>
            <a:srgbClr val="D60093"/>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203823" name="Rectangle 47"/>
          <p:cNvSpPr>
            <a:spLocks noChangeArrowheads="1"/>
          </p:cNvSpPr>
          <p:nvPr/>
        </p:nvSpPr>
        <p:spPr bwMode="auto">
          <a:xfrm>
            <a:off x="4905375" y="1089025"/>
            <a:ext cx="387350" cy="338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eaLnBrk="0" hangingPunct="0">
              <a:defRPr/>
            </a:pPr>
            <a:r>
              <a:rPr lang="en-US" sz="1800" b="1">
                <a:latin typeface="Arial" charset="0"/>
                <a:cs typeface="Arial" charset="0"/>
              </a:rPr>
              <a:t>V</a:t>
            </a:r>
          </a:p>
          <a:p>
            <a:pPr eaLnBrk="0" hangingPunct="0">
              <a:defRPr/>
            </a:pPr>
            <a:r>
              <a:rPr lang="en-US" sz="1800" b="1">
                <a:latin typeface="Arial" charset="0"/>
                <a:cs typeface="Arial" charset="0"/>
              </a:rPr>
              <a:t>i</a:t>
            </a:r>
          </a:p>
          <a:p>
            <a:pPr eaLnBrk="0" hangingPunct="0">
              <a:defRPr/>
            </a:pPr>
            <a:r>
              <a:rPr lang="en-US" sz="1800" b="1">
                <a:latin typeface="Arial" charset="0"/>
                <a:cs typeface="Arial" charset="0"/>
              </a:rPr>
              <a:t>r</a:t>
            </a:r>
          </a:p>
          <a:p>
            <a:pPr eaLnBrk="0" hangingPunct="0">
              <a:defRPr/>
            </a:pPr>
            <a:r>
              <a:rPr lang="en-US" sz="1800" b="1">
                <a:latin typeface="Arial" charset="0"/>
                <a:cs typeface="Arial" charset="0"/>
              </a:rPr>
              <a:t>t</a:t>
            </a:r>
          </a:p>
          <a:p>
            <a:pPr eaLnBrk="0" hangingPunct="0">
              <a:defRPr/>
            </a:pPr>
            <a:r>
              <a:rPr lang="en-US" sz="1800" b="1">
                <a:latin typeface="Arial" charset="0"/>
                <a:cs typeface="Arial" charset="0"/>
              </a:rPr>
              <a:t>u</a:t>
            </a:r>
          </a:p>
          <a:p>
            <a:pPr eaLnBrk="0" hangingPunct="0">
              <a:defRPr/>
            </a:pPr>
            <a:r>
              <a:rPr lang="en-US" sz="1800" b="1">
                <a:latin typeface="Arial" charset="0"/>
                <a:cs typeface="Arial" charset="0"/>
              </a:rPr>
              <a:t>a</a:t>
            </a:r>
          </a:p>
          <a:p>
            <a:pPr eaLnBrk="0" hangingPunct="0">
              <a:defRPr/>
            </a:pPr>
            <a:r>
              <a:rPr lang="en-US" sz="1800" b="1">
                <a:latin typeface="Arial" charset="0"/>
                <a:cs typeface="Arial" charset="0"/>
              </a:rPr>
              <a:t>l</a:t>
            </a:r>
          </a:p>
          <a:p>
            <a:pPr eaLnBrk="0" hangingPunct="0">
              <a:defRPr/>
            </a:pPr>
            <a:endParaRPr lang="en-US" sz="1800" b="1">
              <a:latin typeface="Arial" charset="0"/>
              <a:cs typeface="Arial" charset="0"/>
            </a:endParaRPr>
          </a:p>
          <a:p>
            <a:pPr eaLnBrk="0" hangingPunct="0">
              <a:defRPr/>
            </a:pPr>
            <a:r>
              <a:rPr lang="en-US" sz="1800" b="1">
                <a:latin typeface="Arial" charset="0"/>
                <a:cs typeface="Arial" charset="0"/>
              </a:rPr>
              <a:t>T</a:t>
            </a:r>
          </a:p>
          <a:p>
            <a:pPr eaLnBrk="0" hangingPunct="0">
              <a:defRPr/>
            </a:pPr>
            <a:r>
              <a:rPr lang="en-US" sz="1800" b="1">
                <a:latin typeface="Arial" charset="0"/>
                <a:cs typeface="Arial" charset="0"/>
              </a:rPr>
              <a:t>i</a:t>
            </a:r>
          </a:p>
          <a:p>
            <a:pPr eaLnBrk="0" hangingPunct="0">
              <a:defRPr/>
            </a:pPr>
            <a:r>
              <a:rPr lang="en-US" sz="1800" b="1">
                <a:latin typeface="Arial" charset="0"/>
                <a:cs typeface="Arial" charset="0"/>
              </a:rPr>
              <a:t>m</a:t>
            </a:r>
          </a:p>
          <a:p>
            <a:pPr eaLnBrk="0" hangingPunct="0">
              <a:defRPr/>
            </a:pPr>
            <a:r>
              <a:rPr lang="en-US" sz="1800" b="1">
                <a:latin typeface="Arial" charset="0"/>
                <a:cs typeface="Arial" charset="0"/>
              </a:rPr>
              <a:t>e</a:t>
            </a:r>
          </a:p>
        </p:txBody>
      </p:sp>
      <p:sp>
        <p:nvSpPr>
          <p:cNvPr id="203824" name="Line 48"/>
          <p:cNvSpPr>
            <a:spLocks noChangeShapeType="1"/>
          </p:cNvSpPr>
          <p:nvPr/>
        </p:nvSpPr>
        <p:spPr bwMode="auto">
          <a:xfrm flipV="1">
            <a:off x="5294313" y="3455988"/>
            <a:ext cx="3248025" cy="11112"/>
          </a:xfrm>
          <a:prstGeom prst="line">
            <a:avLst/>
          </a:prstGeom>
          <a:noFill/>
          <a:ln w="50800">
            <a:solidFill>
              <a:schemeClr val="tx2"/>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203825" name="Rectangle 49"/>
          <p:cNvSpPr>
            <a:spLocks noChangeArrowheads="1"/>
          </p:cNvSpPr>
          <p:nvPr/>
        </p:nvSpPr>
        <p:spPr bwMode="auto">
          <a:xfrm>
            <a:off x="5297488" y="2967038"/>
            <a:ext cx="844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algn="l" eaLnBrk="0" hangingPunct="0">
              <a:defRPr/>
            </a:pPr>
            <a:r>
              <a:rPr lang="en-US" sz="2400" b="1">
                <a:solidFill>
                  <a:schemeClr val="tx2"/>
                </a:solidFill>
                <a:latin typeface="Times New Roman" charset="0"/>
                <a:cs typeface="Arial" charset="0"/>
              </a:rPr>
              <a:t>GVT</a:t>
            </a:r>
          </a:p>
        </p:txBody>
      </p:sp>
      <p:sp>
        <p:nvSpPr>
          <p:cNvPr id="203826" name="Rectangle 50"/>
          <p:cNvSpPr>
            <a:spLocks noChangeArrowheads="1"/>
          </p:cNvSpPr>
          <p:nvPr/>
        </p:nvSpPr>
        <p:spPr bwMode="auto">
          <a:xfrm>
            <a:off x="5208588" y="1666875"/>
            <a:ext cx="1524000" cy="131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eaLnBrk="0" hangingPunct="0">
              <a:defRPr/>
            </a:pPr>
            <a:r>
              <a:rPr lang="en-US" sz="1600" b="1">
                <a:solidFill>
                  <a:schemeClr val="tx2"/>
                </a:solidFill>
                <a:latin typeface="Times New Roman" charset="0"/>
                <a:cs typeface="Arial" charset="0"/>
              </a:rPr>
              <a:t>collect versions</a:t>
            </a:r>
          </a:p>
          <a:p>
            <a:pPr eaLnBrk="0" hangingPunct="0">
              <a:defRPr/>
            </a:pPr>
            <a:r>
              <a:rPr lang="en-US" sz="1600" b="1">
                <a:solidFill>
                  <a:schemeClr val="tx2"/>
                </a:solidFill>
                <a:latin typeface="Times New Roman" charset="0"/>
                <a:cs typeface="Arial" charset="0"/>
              </a:rPr>
              <a:t>of state / events</a:t>
            </a:r>
          </a:p>
          <a:p>
            <a:pPr eaLnBrk="0" hangingPunct="0">
              <a:defRPr/>
            </a:pPr>
            <a:r>
              <a:rPr lang="en-US" sz="1600" b="1">
                <a:solidFill>
                  <a:schemeClr val="tx2"/>
                </a:solidFill>
                <a:latin typeface="Times New Roman" charset="0"/>
                <a:cs typeface="Arial" charset="0"/>
              </a:rPr>
              <a:t>&amp; perform I/O</a:t>
            </a:r>
          </a:p>
          <a:p>
            <a:pPr eaLnBrk="0" hangingPunct="0">
              <a:defRPr/>
            </a:pPr>
            <a:r>
              <a:rPr lang="en-US" sz="1600" b="1">
                <a:solidFill>
                  <a:schemeClr val="tx2"/>
                </a:solidFill>
                <a:latin typeface="Times New Roman" charset="0"/>
                <a:cs typeface="Arial" charset="0"/>
              </a:rPr>
              <a:t>operations</a:t>
            </a:r>
          </a:p>
          <a:p>
            <a:pPr eaLnBrk="0" hangingPunct="0">
              <a:defRPr/>
            </a:pPr>
            <a:r>
              <a:rPr lang="en-US" sz="1600" b="1">
                <a:solidFill>
                  <a:schemeClr val="tx2"/>
                </a:solidFill>
                <a:latin typeface="Times New Roman" charset="0"/>
                <a:cs typeface="Arial" charset="0"/>
              </a:rPr>
              <a:t>that are &lt; GVT</a:t>
            </a:r>
          </a:p>
        </p:txBody>
      </p:sp>
      <p:sp>
        <p:nvSpPr>
          <p:cNvPr id="203827" name="Line 51"/>
          <p:cNvSpPr>
            <a:spLocks noChangeShapeType="1"/>
          </p:cNvSpPr>
          <p:nvPr/>
        </p:nvSpPr>
        <p:spPr bwMode="auto">
          <a:xfrm>
            <a:off x="6278563" y="2917825"/>
            <a:ext cx="465137" cy="836613"/>
          </a:xfrm>
          <a:prstGeom prst="line">
            <a:avLst/>
          </a:prstGeom>
          <a:noFill/>
          <a:ln w="12700">
            <a:solidFill>
              <a:schemeClr val="tx2"/>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203828" name="Text Box 52"/>
          <p:cNvSpPr txBox="1">
            <a:spLocks noChangeArrowheads="1"/>
          </p:cNvSpPr>
          <p:nvPr/>
        </p:nvSpPr>
        <p:spPr bwMode="auto">
          <a:xfrm>
            <a:off x="76200" y="5519840"/>
            <a:ext cx="89154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sz="2400" b="1" dirty="0">
                <a:solidFill>
                  <a:srgbClr val="FF0000"/>
                </a:solidFill>
                <a:cs typeface="Arial" charset="0"/>
              </a:rPr>
              <a:t>So, how does this translate into </a:t>
            </a:r>
            <a:r>
              <a:rPr lang="en-US" sz="2400" b="1" dirty="0" smtClean="0">
                <a:solidFill>
                  <a:srgbClr val="FF0000"/>
                </a:solidFill>
                <a:cs typeface="Arial" charset="0"/>
              </a:rPr>
              <a:t>ROSS </a:t>
            </a:r>
            <a:r>
              <a:rPr lang="en-US" sz="2400" b="1" dirty="0">
                <a:solidFill>
                  <a:srgbClr val="FF0000"/>
                </a:solidFill>
                <a:cs typeface="Arial" charset="0"/>
              </a:rPr>
              <a:t>performance </a:t>
            </a:r>
            <a:r>
              <a:rPr lang="en-US" sz="2400" b="1" dirty="0" smtClean="0">
                <a:solidFill>
                  <a:srgbClr val="FF0000"/>
                </a:solidFill>
                <a:cs typeface="Arial" charset="0"/>
              </a:rPr>
              <a:t>on extreme-scale supercomputers?</a:t>
            </a:r>
            <a:endParaRPr lang="en-US" sz="2400" b="1" dirty="0">
              <a:solidFill>
                <a:srgbClr val="FF0000"/>
              </a:solidFill>
              <a:cs typeface="Arial" charset="0"/>
            </a:endParaRPr>
          </a:p>
        </p:txBody>
      </p:sp>
      <p:sp>
        <p:nvSpPr>
          <p:cNvPr id="28" name="Slide Number Placeholder 1"/>
          <p:cNvSpPr>
            <a:spLocks noGrp="1"/>
          </p:cNvSpPr>
          <p:nvPr>
            <p:ph type="sldNum" sz="quarter" idx="12"/>
          </p:nvPr>
        </p:nvSpPr>
        <p:spPr>
          <a:xfrm>
            <a:off x="8610600" y="6489700"/>
            <a:ext cx="384175" cy="365125"/>
          </a:xfrm>
        </p:spPr>
        <p:txBody>
          <a:bodyPr/>
          <a:lstStyle/>
          <a:p>
            <a:fld id="{69AD9993-161C-8542-8930-D8491EFB1E0E}" type="slidenum">
              <a:rPr lang="en-US" sz="1200" smtClean="0"/>
              <a:t>10</a:t>
            </a:fld>
            <a:endParaRPr lang="en-US" sz="1200" dirty="0"/>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249" y="46038"/>
            <a:ext cx="8583551" cy="639762"/>
          </a:xfrm>
        </p:spPr>
        <p:txBody>
          <a:bodyPr/>
          <a:lstStyle/>
          <a:p>
            <a:r>
              <a:rPr lang="en-US" sz="3200" dirty="0" smtClean="0"/>
              <a:t>ROSS Strong Scaling @ 1,966,080 cores</a:t>
            </a:r>
            <a:endParaRPr lang="en-US" sz="3200" dirty="0"/>
          </a:p>
        </p:txBody>
      </p:sp>
      <p:sp>
        <p:nvSpPr>
          <p:cNvPr id="3" name="Slide Number Placeholder 2"/>
          <p:cNvSpPr>
            <a:spLocks noGrp="1"/>
          </p:cNvSpPr>
          <p:nvPr>
            <p:ph type="sldNum" sz="quarter" idx="12"/>
          </p:nvPr>
        </p:nvSpPr>
        <p:spPr/>
        <p:txBody>
          <a:bodyPr/>
          <a:lstStyle/>
          <a:p>
            <a:fld id="{87034D8C-3CB4-402A-BC46-2AB14C0FE90A}" type="slidenum">
              <a:rPr lang="en-US" sz="1200" smtClean="0">
                <a:solidFill>
                  <a:srgbClr val="616161"/>
                </a:solidFill>
                <a:latin typeface="Calibri"/>
              </a:rPr>
              <a:pPr/>
              <a:t>11</a:t>
            </a:fld>
            <a:endParaRPr lang="en-US" sz="1200" dirty="0">
              <a:solidFill>
                <a:srgbClr val="616161"/>
              </a:solidFill>
              <a:latin typeface="Calibri"/>
            </a:endParaRPr>
          </a:p>
        </p:txBody>
      </p:sp>
      <p:pic>
        <p:nvPicPr>
          <p:cNvPr id="11" name="Picture 1" descr="Poster2.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76125" y="658587"/>
            <a:ext cx="9780587"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6928016" y="1406070"/>
            <a:ext cx="2143413" cy="3416320"/>
          </a:xfrm>
          <a:prstGeom prst="rect">
            <a:avLst/>
          </a:prstGeom>
          <a:noFill/>
        </p:spPr>
        <p:txBody>
          <a:bodyPr wrap="square" rtlCol="0">
            <a:spAutoFit/>
          </a:bodyPr>
          <a:lstStyle/>
          <a:p>
            <a:r>
              <a:rPr lang="en-US" b="1" dirty="0" smtClean="0">
                <a:solidFill>
                  <a:srgbClr val="FF0000"/>
                </a:solidFill>
              </a:rPr>
              <a:t>PHOLD w/ 256M+ LPs and ~4B active events</a:t>
            </a:r>
          </a:p>
          <a:p>
            <a:endParaRPr lang="en-US" b="1" dirty="0">
              <a:solidFill>
                <a:srgbClr val="FF0000"/>
              </a:solidFill>
            </a:endParaRPr>
          </a:p>
          <a:p>
            <a:endParaRPr lang="en-US" b="1" dirty="0" smtClean="0">
              <a:solidFill>
                <a:srgbClr val="FF0000"/>
              </a:solidFill>
            </a:endParaRPr>
          </a:p>
          <a:p>
            <a:r>
              <a:rPr lang="en-US" b="1" dirty="0" smtClean="0">
                <a:solidFill>
                  <a:srgbClr val="FF0000"/>
                </a:solidFill>
              </a:rPr>
              <a:t>ROSS can process 33T events in 65 </a:t>
            </a:r>
            <a:r>
              <a:rPr lang="en-US" b="1" dirty="0" err="1" smtClean="0">
                <a:solidFill>
                  <a:srgbClr val="FF0000"/>
                </a:solidFill>
              </a:rPr>
              <a:t>secs</a:t>
            </a:r>
            <a:r>
              <a:rPr lang="en-US" b="1" dirty="0" smtClean="0">
                <a:solidFill>
                  <a:srgbClr val="FF0000"/>
                </a:solidFill>
              </a:rPr>
              <a:t>!</a:t>
            </a:r>
          </a:p>
          <a:p>
            <a:endParaRPr lang="en-US" b="1" dirty="0">
              <a:solidFill>
                <a:srgbClr val="FF0000"/>
              </a:solidFill>
            </a:endParaRPr>
          </a:p>
          <a:p>
            <a:r>
              <a:rPr lang="en-US" b="1" dirty="0" smtClean="0">
                <a:solidFill>
                  <a:srgbClr val="FF0000"/>
                </a:solidFill>
              </a:rPr>
              <a:t>Deterministic parallel event processing!</a:t>
            </a:r>
            <a:endParaRPr lang="en-US" b="1" dirty="0">
              <a:solidFill>
                <a:srgbClr val="FF0000"/>
              </a:solidFill>
            </a:endParaRPr>
          </a:p>
        </p:txBody>
      </p:sp>
    </p:spTree>
    <p:extLst>
      <p:ext uri="{BB962C8B-B14F-4D97-AF65-F5344CB8AC3E}">
        <p14:creationId xmlns:p14="http://schemas.microsoft.com/office/powerpoint/2010/main" val="155904528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751"/>
            <a:ext cx="8229600" cy="944562"/>
          </a:xfrm>
        </p:spPr>
        <p:txBody>
          <a:bodyPr/>
          <a:lstStyle/>
          <a:p>
            <a:r>
              <a:rPr lang="en-US" dirty="0" smtClean="0"/>
              <a:t>CODES Pluggable Network and I/O Models</a:t>
            </a:r>
            <a:endParaRPr lang="en-US" dirty="0"/>
          </a:p>
        </p:txBody>
      </p:sp>
      <p:sp>
        <p:nvSpPr>
          <p:cNvPr id="5" name="Slide Number Placeholder 4"/>
          <p:cNvSpPr>
            <a:spLocks noGrp="1"/>
          </p:cNvSpPr>
          <p:nvPr>
            <p:ph type="sldNum" sz="quarter" idx="12"/>
          </p:nvPr>
        </p:nvSpPr>
        <p:spPr/>
        <p:txBody>
          <a:bodyPr/>
          <a:lstStyle/>
          <a:p>
            <a:fld id="{BD13E4A7-E845-324A-8442-0D8D9B946B6E}" type="slidenum">
              <a:rPr lang="en-US" sz="1200" smtClean="0"/>
              <a:t>12</a:t>
            </a:fld>
            <a:endParaRPr lang="en-US" sz="1200" dirty="0"/>
          </a:p>
        </p:txBody>
      </p:sp>
      <p:pic>
        <p:nvPicPr>
          <p:cNvPr id="6" name="Picture 5" descr="compare-modelnet.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03834" y="661032"/>
            <a:ext cx="4740166" cy="2749296"/>
          </a:xfrm>
          <a:prstGeom prst="rect">
            <a:avLst/>
          </a:prstGeom>
        </p:spPr>
      </p:pic>
      <p:sp>
        <p:nvSpPr>
          <p:cNvPr id="7" name="Content Placeholder 2"/>
          <p:cNvSpPr>
            <a:spLocks noGrp="1"/>
          </p:cNvSpPr>
          <p:nvPr>
            <p:ph idx="1"/>
          </p:nvPr>
        </p:nvSpPr>
        <p:spPr>
          <a:xfrm>
            <a:off x="171967" y="956846"/>
            <a:ext cx="4231867" cy="4906963"/>
          </a:xfrm>
        </p:spPr>
        <p:txBody>
          <a:bodyPr/>
          <a:lstStyle/>
          <a:p>
            <a:r>
              <a:rPr lang="en-US" sz="1600" dirty="0" smtClean="0">
                <a:latin typeface="Calisto MT"/>
                <a:cs typeface="Calisto MT"/>
              </a:rPr>
              <a:t>Pluggable Network models:</a:t>
            </a:r>
          </a:p>
          <a:p>
            <a:pPr lvl="1"/>
            <a:r>
              <a:rPr lang="en-US" sz="1600" dirty="0" smtClean="0"/>
              <a:t>Models </a:t>
            </a:r>
            <a:r>
              <a:rPr lang="en-US" sz="1600" dirty="0"/>
              <a:t>are decoupled from higher levels via </a:t>
            </a:r>
            <a:r>
              <a:rPr lang="en-US" sz="1600" dirty="0" smtClean="0"/>
              <a:t>a consistent API</a:t>
            </a:r>
            <a:endParaRPr lang="en-US" sz="1600" dirty="0"/>
          </a:p>
          <a:p>
            <a:pPr lvl="1"/>
            <a:r>
              <a:rPr lang="en-US" sz="1600" b="1" dirty="0" smtClean="0">
                <a:latin typeface="Calisto MT"/>
                <a:cs typeface="Calisto MT"/>
              </a:rPr>
              <a:t>Analytic</a:t>
            </a:r>
            <a:r>
              <a:rPr lang="en-US" sz="1600" dirty="0" smtClean="0">
                <a:latin typeface="Calisto MT"/>
                <a:cs typeface="Calisto MT"/>
              </a:rPr>
              <a:t> – based on </a:t>
            </a:r>
            <a:r>
              <a:rPr lang="en-US" sz="1600" dirty="0" err="1" smtClean="0">
                <a:latin typeface="Calisto MT"/>
                <a:cs typeface="Calisto MT"/>
              </a:rPr>
              <a:t>LogGP</a:t>
            </a:r>
            <a:r>
              <a:rPr lang="en-US" sz="1600" dirty="0" smtClean="0">
                <a:latin typeface="Calisto MT"/>
                <a:cs typeface="Calisto MT"/>
              </a:rPr>
              <a:t> </a:t>
            </a:r>
            <a:endParaRPr lang="en-US" sz="1600" dirty="0">
              <a:latin typeface="Calisto MT"/>
              <a:cs typeface="Calisto MT"/>
            </a:endParaRPr>
          </a:p>
          <a:p>
            <a:pPr lvl="1"/>
            <a:r>
              <a:rPr lang="en-US" sz="1600" dirty="0">
                <a:latin typeface="Calisto MT"/>
                <a:cs typeface="Calisto MT"/>
              </a:rPr>
              <a:t>F</a:t>
            </a:r>
            <a:r>
              <a:rPr lang="en-US" sz="1600" dirty="0" smtClean="0">
                <a:latin typeface="Calisto MT"/>
                <a:cs typeface="Calisto MT"/>
              </a:rPr>
              <a:t>lit-level simulation of </a:t>
            </a:r>
            <a:r>
              <a:rPr lang="en-US" sz="1600" b="1" dirty="0" smtClean="0">
                <a:latin typeface="Calisto MT"/>
                <a:cs typeface="Calisto MT"/>
              </a:rPr>
              <a:t>torus</a:t>
            </a:r>
            <a:r>
              <a:rPr lang="en-US" sz="1600" dirty="0" smtClean="0">
                <a:latin typeface="Calisto MT"/>
                <a:cs typeface="Calisto MT"/>
              </a:rPr>
              <a:t>, </a:t>
            </a:r>
            <a:r>
              <a:rPr lang="en-US" sz="1600" b="1" dirty="0" smtClean="0">
                <a:latin typeface="Calisto MT"/>
                <a:cs typeface="Calisto MT"/>
              </a:rPr>
              <a:t>dragonfly</a:t>
            </a:r>
            <a:r>
              <a:rPr lang="en-US" sz="1600" dirty="0" smtClean="0">
                <a:latin typeface="Calisto MT"/>
                <a:cs typeface="Calisto MT"/>
              </a:rPr>
              <a:t> topologies at extreme scale </a:t>
            </a:r>
          </a:p>
          <a:p>
            <a:pPr lvl="1"/>
            <a:r>
              <a:rPr lang="en-US" sz="1600" dirty="0" smtClean="0">
                <a:latin typeface="Calisto MT"/>
                <a:cs typeface="Calisto MT"/>
              </a:rPr>
              <a:t>Flit-level </a:t>
            </a:r>
            <a:r>
              <a:rPr lang="en-US" sz="1600" b="1" dirty="0" smtClean="0">
                <a:latin typeface="Calisto MT"/>
                <a:cs typeface="Calisto MT"/>
              </a:rPr>
              <a:t>fat-tree </a:t>
            </a:r>
            <a:r>
              <a:rPr lang="en-US" sz="1600" dirty="0" smtClean="0">
                <a:latin typeface="Calisto MT"/>
                <a:cs typeface="Calisto MT"/>
              </a:rPr>
              <a:t>and </a:t>
            </a:r>
            <a:r>
              <a:rPr lang="en-US" sz="1600" b="1" dirty="0" err="1" smtClean="0">
                <a:latin typeface="Calisto MT"/>
                <a:cs typeface="Calisto MT"/>
              </a:rPr>
              <a:t>SlimFly</a:t>
            </a:r>
            <a:r>
              <a:rPr lang="en-US" sz="1600" dirty="0" smtClean="0">
                <a:latin typeface="Calisto MT"/>
                <a:cs typeface="Calisto MT"/>
              </a:rPr>
              <a:t> models are being developed</a:t>
            </a:r>
          </a:p>
          <a:p>
            <a:r>
              <a:rPr lang="en-US" sz="1600" dirty="0" smtClean="0">
                <a:latin typeface="Calisto MT"/>
                <a:cs typeface="Calisto MT"/>
              </a:rPr>
              <a:t>Pluggable Network and I/O workloads</a:t>
            </a:r>
          </a:p>
          <a:p>
            <a:pPr lvl="1"/>
            <a:r>
              <a:rPr lang="en-US" sz="1600" b="1" dirty="0" smtClean="0">
                <a:latin typeface="Calisto MT"/>
                <a:cs typeface="Calisto MT"/>
              </a:rPr>
              <a:t>I/O workload component: </a:t>
            </a:r>
            <a:r>
              <a:rPr lang="en-US" sz="1600" dirty="0" smtClean="0">
                <a:latin typeface="Calisto MT"/>
                <a:cs typeface="Calisto MT"/>
              </a:rPr>
              <a:t>Allows arbitrary workload consumer components to obtain IO workloads from a diverse range of input sources including characterization tools like </a:t>
            </a:r>
            <a:r>
              <a:rPr lang="en-US" sz="1600" dirty="0" err="1" smtClean="0">
                <a:latin typeface="Calisto MT"/>
                <a:cs typeface="Calisto MT"/>
              </a:rPr>
              <a:t>Darshan</a:t>
            </a:r>
            <a:r>
              <a:rPr lang="en-US" sz="1600" dirty="0" smtClean="0">
                <a:latin typeface="Calisto MT"/>
                <a:cs typeface="Calisto MT"/>
              </a:rPr>
              <a:t>.</a:t>
            </a:r>
          </a:p>
          <a:p>
            <a:pPr lvl="1"/>
            <a:r>
              <a:rPr lang="en-US" sz="1600" b="1" dirty="0" smtClean="0">
                <a:latin typeface="Calisto MT"/>
                <a:cs typeface="Calisto MT"/>
              </a:rPr>
              <a:t>Network workload component: </a:t>
            </a:r>
            <a:r>
              <a:rPr lang="en-US" sz="1600" dirty="0" smtClean="0">
                <a:latin typeface="Calisto MT"/>
                <a:cs typeface="Calisto MT"/>
              </a:rPr>
              <a:t>Allows workloads from the Design Forward* program to be replayed on pluggable network models</a:t>
            </a:r>
          </a:p>
          <a:p>
            <a:pPr lvl="1"/>
            <a:endParaRPr lang="en-US" sz="1400" dirty="0" smtClean="0">
              <a:latin typeface="Calisto MT"/>
              <a:cs typeface="Calisto MT"/>
            </a:endParaRPr>
          </a:p>
          <a:p>
            <a:pPr lvl="1"/>
            <a:endParaRPr lang="en-US" sz="1400" dirty="0" smtClean="0">
              <a:latin typeface="Calisto MT"/>
              <a:cs typeface="Calisto MT"/>
            </a:endParaRPr>
          </a:p>
          <a:p>
            <a:pPr lvl="1"/>
            <a:endParaRPr lang="en-US" sz="1400" dirty="0" smtClean="0">
              <a:latin typeface="Calisto MT"/>
              <a:cs typeface="Calisto MT"/>
            </a:endParaRPr>
          </a:p>
          <a:p>
            <a:pPr lvl="1"/>
            <a:endParaRPr lang="en-US" sz="1400" dirty="0" smtClean="0">
              <a:latin typeface="Calisto MT"/>
              <a:cs typeface="Calisto MT"/>
            </a:endParaRPr>
          </a:p>
          <a:p>
            <a:pPr lvl="1"/>
            <a:endParaRPr lang="en-US" dirty="0">
              <a:latin typeface="Calisto MT"/>
              <a:cs typeface="Calisto MT"/>
            </a:endParaRPr>
          </a:p>
        </p:txBody>
      </p:sp>
      <p:pic>
        <p:nvPicPr>
          <p:cNvPr id="8" name="Picture 7" descr="bgp_bgq_8hops.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56763" y="3777785"/>
            <a:ext cx="4087109" cy="2148134"/>
          </a:xfrm>
          <a:prstGeom prst="rect">
            <a:avLst/>
          </a:prstGeom>
        </p:spPr>
      </p:pic>
      <p:sp>
        <p:nvSpPr>
          <p:cNvPr id="9" name="TextBox 8"/>
          <p:cNvSpPr txBox="1"/>
          <p:nvPr/>
        </p:nvSpPr>
        <p:spPr>
          <a:xfrm>
            <a:off x="5117943" y="5925919"/>
            <a:ext cx="3936206" cy="646331"/>
          </a:xfrm>
          <a:prstGeom prst="rect">
            <a:avLst/>
          </a:prstGeom>
          <a:noFill/>
        </p:spPr>
        <p:txBody>
          <a:bodyPr wrap="square" rtlCol="0">
            <a:spAutoFit/>
          </a:bodyPr>
          <a:lstStyle/>
          <a:p>
            <a:r>
              <a:rPr lang="en-US" sz="1200" dirty="0" smtClean="0"/>
              <a:t>MPI message latency of CODES torus model vs. </a:t>
            </a:r>
            <a:r>
              <a:rPr lang="en-US" sz="1200" dirty="0" err="1" smtClean="0"/>
              <a:t>mpptest</a:t>
            </a:r>
            <a:r>
              <a:rPr lang="en-US" sz="1200" dirty="0" smtClean="0"/>
              <a:t> on Argonne BG/P (1 mid-plane) and RPI Amos BG/Q  (1 rack) networks, 8 hops, 1 MPI rank per node</a:t>
            </a:r>
          </a:p>
        </p:txBody>
      </p:sp>
      <p:sp>
        <p:nvSpPr>
          <p:cNvPr id="10" name="TextBox 9"/>
          <p:cNvSpPr txBox="1"/>
          <p:nvPr/>
        </p:nvSpPr>
        <p:spPr>
          <a:xfrm>
            <a:off x="4907666" y="3351758"/>
            <a:ext cx="3936206" cy="276999"/>
          </a:xfrm>
          <a:prstGeom prst="rect">
            <a:avLst/>
          </a:prstGeom>
          <a:noFill/>
        </p:spPr>
        <p:txBody>
          <a:bodyPr wrap="square" rtlCol="0">
            <a:spAutoFit/>
          </a:bodyPr>
          <a:lstStyle/>
          <a:p>
            <a:r>
              <a:rPr lang="en-US" sz="1200" dirty="0" smtClean="0"/>
              <a:t>MPI message latency of CODES </a:t>
            </a:r>
            <a:r>
              <a:rPr lang="en-US" sz="1200" dirty="0" err="1" smtClean="0"/>
              <a:t>logGP</a:t>
            </a:r>
            <a:r>
              <a:rPr lang="en-US" sz="1200" dirty="0" smtClean="0"/>
              <a:t> model and </a:t>
            </a:r>
            <a:r>
              <a:rPr lang="en-US" sz="1200" dirty="0" err="1" smtClean="0"/>
              <a:t>mpptest</a:t>
            </a:r>
            <a:endParaRPr lang="en-US" sz="1200" dirty="0" smtClean="0"/>
          </a:p>
        </p:txBody>
      </p:sp>
      <p:sp>
        <p:nvSpPr>
          <p:cNvPr id="14" name="TextBox 13"/>
          <p:cNvSpPr txBox="1"/>
          <p:nvPr/>
        </p:nvSpPr>
        <p:spPr>
          <a:xfrm>
            <a:off x="171967" y="6042895"/>
            <a:ext cx="5058963" cy="307777"/>
          </a:xfrm>
          <a:prstGeom prst="rect">
            <a:avLst/>
          </a:prstGeom>
          <a:noFill/>
        </p:spPr>
        <p:txBody>
          <a:bodyPr wrap="square" rtlCol="0">
            <a:spAutoFit/>
          </a:bodyPr>
          <a:lstStyle/>
          <a:p>
            <a:pPr lvl="1"/>
            <a:r>
              <a:rPr lang="en-US" sz="1400" dirty="0" smtClean="0">
                <a:solidFill>
                  <a:srgbClr val="FF0000"/>
                </a:solidFill>
                <a:latin typeface="Calisto MT"/>
                <a:cs typeface="Calisto MT"/>
              </a:rPr>
              <a:t>*http</a:t>
            </a:r>
            <a:r>
              <a:rPr lang="en-US" sz="1400" dirty="0">
                <a:solidFill>
                  <a:srgbClr val="FF0000"/>
                </a:solidFill>
                <a:latin typeface="Calisto MT"/>
                <a:cs typeface="Calisto MT"/>
              </a:rPr>
              <a:t>://</a:t>
            </a:r>
            <a:r>
              <a:rPr lang="en-US" sz="1400" dirty="0" err="1">
                <a:solidFill>
                  <a:srgbClr val="FF0000"/>
                </a:solidFill>
                <a:latin typeface="Calisto MT"/>
                <a:cs typeface="Calisto MT"/>
              </a:rPr>
              <a:t>portal.nersc.gov</a:t>
            </a:r>
            <a:r>
              <a:rPr lang="en-US" sz="1400" dirty="0">
                <a:solidFill>
                  <a:srgbClr val="FF0000"/>
                </a:solidFill>
                <a:latin typeface="Calisto MT"/>
                <a:cs typeface="Calisto MT"/>
              </a:rPr>
              <a:t>/project/CAL/doe-</a:t>
            </a:r>
            <a:r>
              <a:rPr lang="en-US" sz="1400" dirty="0" err="1">
                <a:solidFill>
                  <a:srgbClr val="FF0000"/>
                </a:solidFill>
                <a:latin typeface="Calisto MT"/>
                <a:cs typeface="Calisto MT"/>
              </a:rPr>
              <a:t>miniapps.htm</a:t>
            </a:r>
            <a:endParaRPr lang="en-US" sz="1400" dirty="0">
              <a:solidFill>
                <a:srgbClr val="FF0000"/>
              </a:solidFill>
              <a:latin typeface="Calisto MT"/>
              <a:cs typeface="Calisto MT"/>
            </a:endParaRPr>
          </a:p>
        </p:txBody>
      </p:sp>
    </p:spTree>
    <p:extLst>
      <p:ext uri="{BB962C8B-B14F-4D97-AF65-F5344CB8AC3E}">
        <p14:creationId xmlns:p14="http://schemas.microsoft.com/office/powerpoint/2010/main" val="47978624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CODES Pluggable Network Models: Torus</a:t>
            </a:r>
            <a:endParaRPr lang="en-US" dirty="0"/>
          </a:p>
        </p:txBody>
      </p:sp>
      <p:sp>
        <p:nvSpPr>
          <p:cNvPr id="3" name="Content Placeholder 2"/>
          <p:cNvSpPr>
            <a:spLocks noGrp="1"/>
          </p:cNvSpPr>
          <p:nvPr>
            <p:ph idx="1"/>
          </p:nvPr>
        </p:nvSpPr>
        <p:spPr>
          <a:xfrm>
            <a:off x="145144" y="823998"/>
            <a:ext cx="4458274" cy="5169105"/>
          </a:xfrm>
        </p:spPr>
        <p:txBody>
          <a:bodyPr/>
          <a:lstStyle/>
          <a:p>
            <a:r>
              <a:rPr lang="en-US" b="1" i="1" dirty="0">
                <a:latin typeface="Calisto MT"/>
                <a:cs typeface="Calisto MT"/>
              </a:rPr>
              <a:t>N-</a:t>
            </a:r>
            <a:r>
              <a:rPr lang="en-US" b="1" i="1" dirty="0" err="1">
                <a:latin typeface="Calisto MT"/>
                <a:cs typeface="Calisto MT"/>
              </a:rPr>
              <a:t>ary</a:t>
            </a:r>
            <a:r>
              <a:rPr lang="en-US" b="1" i="1" dirty="0">
                <a:latin typeface="Calisto MT"/>
                <a:cs typeface="Calisto MT"/>
              </a:rPr>
              <a:t> k-cube </a:t>
            </a:r>
            <a:r>
              <a:rPr lang="en-US" dirty="0">
                <a:latin typeface="Calisto MT"/>
                <a:cs typeface="Calisto MT"/>
              </a:rPr>
              <a:t>network</a:t>
            </a:r>
          </a:p>
          <a:p>
            <a:r>
              <a:rPr lang="en-US" dirty="0">
                <a:latin typeface="Calisto MT"/>
                <a:cs typeface="Calisto MT"/>
              </a:rPr>
              <a:t>Widely used: IBM Blue Gene, Cray XT5 and Cray XE6 systems</a:t>
            </a:r>
          </a:p>
          <a:p>
            <a:r>
              <a:rPr lang="en-US" dirty="0" smtClean="0">
                <a:latin typeface="Calisto MT"/>
                <a:cs typeface="Calisto MT"/>
              </a:rPr>
              <a:t>Validated the </a:t>
            </a:r>
            <a:r>
              <a:rPr lang="en-US" dirty="0">
                <a:latin typeface="Calisto MT"/>
                <a:cs typeface="Calisto MT"/>
              </a:rPr>
              <a:t>point-to-point messaging of the </a:t>
            </a:r>
            <a:r>
              <a:rPr lang="en-US" dirty="0" smtClean="0">
                <a:latin typeface="Calisto MT"/>
                <a:cs typeface="Calisto MT"/>
              </a:rPr>
              <a:t>CODES torus </a:t>
            </a:r>
            <a:r>
              <a:rPr lang="en-US" dirty="0">
                <a:latin typeface="Calisto MT"/>
                <a:cs typeface="Calisto MT"/>
              </a:rPr>
              <a:t>model with the Blue Gene/P and Blue Gene/Q </a:t>
            </a:r>
            <a:r>
              <a:rPr lang="en-US" dirty="0" smtClean="0">
                <a:latin typeface="Calisto MT"/>
                <a:cs typeface="Calisto MT"/>
              </a:rPr>
              <a:t>architectures</a:t>
            </a:r>
          </a:p>
          <a:p>
            <a:r>
              <a:rPr lang="en-US" dirty="0" smtClean="0">
                <a:latin typeface="Calisto MT"/>
                <a:cs typeface="Calisto MT"/>
              </a:rPr>
              <a:t>Complex HPC networks can be simulated at a flit-level fidelity</a:t>
            </a:r>
            <a:endParaRPr lang="en-US" dirty="0">
              <a:latin typeface="Calisto MT"/>
              <a:cs typeface="Calisto MT"/>
            </a:endParaRPr>
          </a:p>
          <a:p>
            <a:r>
              <a:rPr lang="en-US" dirty="0" smtClean="0"/>
              <a:t>Ability </a:t>
            </a:r>
            <a:r>
              <a:rPr lang="en-US" dirty="0"/>
              <a:t>to support synthetic and realistic network traces</a:t>
            </a:r>
          </a:p>
          <a:p>
            <a:pPr lvl="1"/>
            <a:r>
              <a:rPr lang="en-US" dirty="0"/>
              <a:t>Network traces from the design forward program can be executed on top of the network </a:t>
            </a:r>
            <a:r>
              <a:rPr lang="en-US" dirty="0" smtClean="0"/>
              <a:t>models</a:t>
            </a:r>
          </a:p>
          <a:p>
            <a:r>
              <a:rPr lang="en-US" dirty="0" smtClean="0">
                <a:solidFill>
                  <a:srgbClr val="FF0000"/>
                </a:solidFill>
              </a:rPr>
              <a:t>Serial performance is 5 to 12x faster than “</a:t>
            </a:r>
            <a:r>
              <a:rPr lang="en-US" dirty="0" err="1" smtClean="0">
                <a:solidFill>
                  <a:srgbClr val="FF0000"/>
                </a:solidFill>
              </a:rPr>
              <a:t>booksim</a:t>
            </a:r>
            <a:r>
              <a:rPr lang="en-US" dirty="0" smtClean="0">
                <a:solidFill>
                  <a:srgbClr val="FF0000"/>
                </a:solidFill>
              </a:rPr>
              <a:t>”</a:t>
            </a:r>
            <a:endParaRPr lang="en-US" dirty="0">
              <a:solidFill>
                <a:srgbClr val="FF0000"/>
              </a:solidFill>
            </a:endParaRPr>
          </a:p>
          <a:p>
            <a:endParaRPr lang="en-US" dirty="0"/>
          </a:p>
        </p:txBody>
      </p:sp>
      <p:sp>
        <p:nvSpPr>
          <p:cNvPr id="5" name="Slide Number Placeholder 4"/>
          <p:cNvSpPr>
            <a:spLocks noGrp="1"/>
          </p:cNvSpPr>
          <p:nvPr>
            <p:ph type="sldNum" sz="quarter" idx="12"/>
          </p:nvPr>
        </p:nvSpPr>
        <p:spPr/>
        <p:txBody>
          <a:bodyPr/>
          <a:lstStyle/>
          <a:p>
            <a:fld id="{BD13E4A7-E845-324A-8442-0D8D9B946B6E}" type="slidenum">
              <a:rPr lang="en-US" sz="1200" smtClean="0"/>
              <a:t>13</a:t>
            </a:fld>
            <a:endParaRPr lang="en-US" sz="1200" dirty="0"/>
          </a:p>
        </p:txBody>
      </p:sp>
      <p:graphicFrame>
        <p:nvGraphicFramePr>
          <p:cNvPr id="16" name="Chart 15"/>
          <p:cNvGraphicFramePr>
            <a:graphicFrameLocks/>
          </p:cNvGraphicFramePr>
          <p:nvPr>
            <p:extLst>
              <p:ext uri="{D42A27DB-BD31-4B8C-83A1-F6EECF244321}">
                <p14:modId xmlns:p14="http://schemas.microsoft.com/office/powerpoint/2010/main" val="2765658983"/>
              </p:ext>
            </p:extLst>
          </p:nvPr>
        </p:nvGraphicFramePr>
        <p:xfrm>
          <a:off x="4382252" y="3648307"/>
          <a:ext cx="4761748" cy="2624869"/>
        </p:xfrm>
        <a:graphic>
          <a:graphicData uri="http://schemas.openxmlformats.org/drawingml/2006/chart">
            <c:chart xmlns:c="http://schemas.openxmlformats.org/drawingml/2006/chart" xmlns:r="http://schemas.openxmlformats.org/officeDocument/2006/relationships" r:id="rId3"/>
          </a:graphicData>
        </a:graphic>
      </p:graphicFrame>
      <p:sp>
        <p:nvSpPr>
          <p:cNvPr id="17" name="TextBox 16"/>
          <p:cNvSpPr txBox="1"/>
          <p:nvPr/>
        </p:nvSpPr>
        <p:spPr>
          <a:xfrm>
            <a:off x="4382252" y="6135668"/>
            <a:ext cx="4461620" cy="461665"/>
          </a:xfrm>
          <a:prstGeom prst="rect">
            <a:avLst/>
          </a:prstGeom>
          <a:noFill/>
        </p:spPr>
        <p:txBody>
          <a:bodyPr wrap="square" rtlCol="0">
            <a:spAutoFit/>
          </a:bodyPr>
          <a:lstStyle/>
          <a:p>
            <a:r>
              <a:rPr lang="en-US" sz="1200" dirty="0" smtClean="0"/>
              <a:t>MPI message latency of CODES torus with network traces from the Design Forward program (AMG, Nek 5000 and </a:t>
            </a:r>
            <a:r>
              <a:rPr lang="en-US" sz="1200" dirty="0" err="1" smtClean="0"/>
              <a:t>MiniFE</a:t>
            </a:r>
            <a:r>
              <a:rPr lang="en-US" sz="1200" dirty="0" smtClean="0"/>
              <a:t> applications)</a:t>
            </a:r>
          </a:p>
        </p:txBody>
      </p:sp>
      <p:sp>
        <p:nvSpPr>
          <p:cNvPr id="18" name="TextBox 17"/>
          <p:cNvSpPr txBox="1"/>
          <p:nvPr/>
        </p:nvSpPr>
        <p:spPr>
          <a:xfrm>
            <a:off x="4586818" y="3114232"/>
            <a:ext cx="4257054" cy="600164"/>
          </a:xfrm>
          <a:prstGeom prst="rect">
            <a:avLst/>
          </a:prstGeom>
          <a:noFill/>
        </p:spPr>
        <p:txBody>
          <a:bodyPr wrap="square" rtlCol="0">
            <a:spAutoFit/>
          </a:bodyPr>
          <a:lstStyle/>
          <a:p>
            <a:r>
              <a:rPr lang="en-US" sz="1100" b="1" dirty="0" smtClean="0">
                <a:latin typeface="Calisto MT"/>
                <a:cs typeface="Calisto MT"/>
              </a:rPr>
              <a:t>Average and maximum latency of a 1,310,720 node 5-D, 7-D and 9-D torus model simulation with MPI rank communicating with 18 other ranks</a:t>
            </a:r>
            <a:endParaRPr lang="en-US" sz="1100" b="1" dirty="0">
              <a:latin typeface="Calisto MT"/>
              <a:cs typeface="Calisto MT"/>
            </a:endParaRPr>
          </a:p>
        </p:txBody>
      </p:sp>
      <p:pic>
        <p:nvPicPr>
          <p:cNvPr id="19" name="Picture 18" descr="torus_1M_results_nn_avg_con.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86817" y="823998"/>
            <a:ext cx="2095500" cy="2286000"/>
          </a:xfrm>
          <a:prstGeom prst="rect">
            <a:avLst/>
          </a:prstGeom>
        </p:spPr>
      </p:pic>
      <p:pic>
        <p:nvPicPr>
          <p:cNvPr id="20" name="Picture 19" descr="torus_1M_results_nn_max_con.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10400" y="823998"/>
            <a:ext cx="2095500" cy="2286000"/>
          </a:xfrm>
          <a:prstGeom prst="rect">
            <a:avLst/>
          </a:prstGeom>
        </p:spPr>
      </p:pic>
    </p:spTree>
    <p:extLst>
      <p:ext uri="{BB962C8B-B14F-4D97-AF65-F5344CB8AC3E}">
        <p14:creationId xmlns:p14="http://schemas.microsoft.com/office/powerpoint/2010/main" val="414611149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CODES Pluggable Network Models: Dragonfly</a:t>
            </a:r>
            <a:endParaRPr lang="en-US" dirty="0"/>
          </a:p>
        </p:txBody>
      </p:sp>
      <p:sp>
        <p:nvSpPr>
          <p:cNvPr id="3" name="Content Placeholder 2"/>
          <p:cNvSpPr>
            <a:spLocks noGrp="1"/>
          </p:cNvSpPr>
          <p:nvPr>
            <p:ph idx="1"/>
          </p:nvPr>
        </p:nvSpPr>
        <p:spPr>
          <a:xfrm>
            <a:off x="258777" y="1014451"/>
            <a:ext cx="4333984" cy="5012038"/>
          </a:xfrm>
        </p:spPr>
        <p:txBody>
          <a:bodyPr/>
          <a:lstStyle/>
          <a:p>
            <a:r>
              <a:rPr lang="en-US" b="1" i="1" dirty="0">
                <a:latin typeface="Calisto MT"/>
                <a:cs typeface="Calisto MT"/>
              </a:rPr>
              <a:t>Hierarchical topology</a:t>
            </a:r>
            <a:r>
              <a:rPr lang="en-US" i="1" dirty="0">
                <a:latin typeface="Calisto MT"/>
                <a:cs typeface="Calisto MT"/>
              </a:rPr>
              <a:t>: </a:t>
            </a:r>
            <a:r>
              <a:rPr lang="en-US" dirty="0">
                <a:latin typeface="Calisto MT"/>
                <a:cs typeface="Calisto MT"/>
              </a:rPr>
              <a:t>several groups connected via all-to-all links</a:t>
            </a:r>
          </a:p>
          <a:p>
            <a:r>
              <a:rPr lang="en-US" dirty="0" smtClean="0"/>
              <a:t>Used in Edison (Cray XC30) and Cori architectures</a:t>
            </a:r>
          </a:p>
          <a:p>
            <a:r>
              <a:rPr lang="en-US" dirty="0" smtClean="0"/>
              <a:t>CODES dragonfly model supports minimal, non-minimal and adaptive routing</a:t>
            </a:r>
          </a:p>
          <a:p>
            <a:r>
              <a:rPr lang="en-US" dirty="0" smtClean="0"/>
              <a:t>Shown to scale on millions of network nodes with a simulation event-rate of up to 1.33 billion events/second on IBM Blue Gene/Q</a:t>
            </a:r>
          </a:p>
          <a:p>
            <a:r>
              <a:rPr lang="en-US" b="1" dirty="0"/>
              <a:t>Key Questions: </a:t>
            </a:r>
            <a:r>
              <a:rPr lang="en-US" dirty="0"/>
              <a:t>Effect of </a:t>
            </a:r>
            <a:r>
              <a:rPr lang="en-US" dirty="0" smtClean="0"/>
              <a:t>dimensionality, network configuration </a:t>
            </a:r>
            <a:r>
              <a:rPr lang="en-US" dirty="0"/>
              <a:t>and link bandwidth on </a:t>
            </a:r>
            <a:r>
              <a:rPr lang="en-US" dirty="0" smtClean="0"/>
              <a:t>performance?</a:t>
            </a:r>
            <a:endParaRPr lang="en-US" dirty="0"/>
          </a:p>
        </p:txBody>
      </p:sp>
      <p:sp>
        <p:nvSpPr>
          <p:cNvPr id="5" name="Slide Number Placeholder 4"/>
          <p:cNvSpPr>
            <a:spLocks noGrp="1"/>
          </p:cNvSpPr>
          <p:nvPr>
            <p:ph type="sldNum" sz="quarter" idx="12"/>
          </p:nvPr>
        </p:nvSpPr>
        <p:spPr/>
        <p:txBody>
          <a:bodyPr/>
          <a:lstStyle/>
          <a:p>
            <a:fld id="{BD13E4A7-E845-324A-8442-0D8D9B946B6E}" type="slidenum">
              <a:rPr lang="en-US" sz="1200" smtClean="0"/>
              <a:t>14</a:t>
            </a:fld>
            <a:endParaRPr lang="en-US" sz="1200" dirty="0"/>
          </a:p>
        </p:txBody>
      </p:sp>
      <p:grpSp>
        <p:nvGrpSpPr>
          <p:cNvPr id="18" name="Group 17"/>
          <p:cNvGrpSpPr/>
          <p:nvPr/>
        </p:nvGrpSpPr>
        <p:grpSpPr>
          <a:xfrm>
            <a:off x="4592761" y="1014451"/>
            <a:ext cx="4835277" cy="2799273"/>
            <a:chOff x="244724" y="1014451"/>
            <a:chExt cx="4835277" cy="2799273"/>
          </a:xfrm>
        </p:grpSpPr>
        <p:pic>
          <p:nvPicPr>
            <p:cNvPr id="15" name="Picture 14" descr="dragonfly_1M_results_bi_max.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30395" y="1047757"/>
              <a:ext cx="2190574" cy="2190574"/>
            </a:xfrm>
            <a:prstGeom prst="rect">
              <a:avLst/>
            </a:prstGeom>
          </p:spPr>
        </p:pic>
        <p:pic>
          <p:nvPicPr>
            <p:cNvPr id="16" name="Picture 15" descr="dragonfly_1M_results_bi_avg.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4724" y="1014451"/>
              <a:ext cx="2199109" cy="2199109"/>
            </a:xfrm>
            <a:prstGeom prst="rect">
              <a:avLst/>
            </a:prstGeom>
          </p:spPr>
        </p:pic>
        <p:sp>
          <p:nvSpPr>
            <p:cNvPr id="17" name="TextBox 16"/>
            <p:cNvSpPr txBox="1"/>
            <p:nvPr/>
          </p:nvSpPr>
          <p:spPr>
            <a:xfrm>
              <a:off x="361901" y="3213560"/>
              <a:ext cx="4718100" cy="600164"/>
            </a:xfrm>
            <a:prstGeom prst="rect">
              <a:avLst/>
            </a:prstGeom>
            <a:noFill/>
          </p:spPr>
          <p:txBody>
            <a:bodyPr wrap="square" rtlCol="0">
              <a:spAutoFit/>
            </a:bodyPr>
            <a:lstStyle/>
            <a:p>
              <a:r>
                <a:rPr lang="en-US" sz="1100" b="1" dirty="0" smtClean="0">
                  <a:latin typeface="Calisto MT"/>
                  <a:cs typeface="Calisto MT"/>
                </a:rPr>
                <a:t>Average (left) and maximum (right) latency of a 1.3M node dragonfly network model with global traffic pattern (minimal &amp; non-minimal routing)</a:t>
              </a:r>
              <a:endParaRPr lang="en-US" sz="1100" b="1" dirty="0">
                <a:latin typeface="Calisto MT"/>
                <a:cs typeface="Calisto MT"/>
              </a:endParaRPr>
            </a:p>
          </p:txBody>
        </p:sp>
      </p:grpSp>
      <p:pic>
        <p:nvPicPr>
          <p:cNvPr id="21" name="Picture 20" descr="dragonfly-event-rate.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92761" y="3905235"/>
            <a:ext cx="2288894" cy="1995807"/>
          </a:xfrm>
          <a:prstGeom prst="rect">
            <a:avLst/>
          </a:prstGeom>
        </p:spPr>
      </p:pic>
      <p:pic>
        <p:nvPicPr>
          <p:cNvPr id="22" name="Picture 21" descr="dragonfly-runtime-nn.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78432" y="3905235"/>
            <a:ext cx="2157117" cy="1995807"/>
          </a:xfrm>
          <a:prstGeom prst="rect">
            <a:avLst/>
          </a:prstGeom>
        </p:spPr>
      </p:pic>
      <p:sp>
        <p:nvSpPr>
          <p:cNvPr id="24" name="TextBox 23"/>
          <p:cNvSpPr txBox="1"/>
          <p:nvPr/>
        </p:nvSpPr>
        <p:spPr>
          <a:xfrm>
            <a:off x="4814056" y="6026489"/>
            <a:ext cx="4180719" cy="430887"/>
          </a:xfrm>
          <a:prstGeom prst="rect">
            <a:avLst/>
          </a:prstGeom>
          <a:noFill/>
        </p:spPr>
        <p:txBody>
          <a:bodyPr wrap="square" rtlCol="0">
            <a:spAutoFit/>
          </a:bodyPr>
          <a:lstStyle/>
          <a:p>
            <a:r>
              <a:rPr lang="en-US" sz="1100" b="1" dirty="0" smtClean="0">
                <a:latin typeface="Calisto MT"/>
                <a:cs typeface="Calisto MT"/>
              </a:rPr>
              <a:t>Million-node dragonfly simulation performance on 1 rack of Mira Blue Gene/Q</a:t>
            </a:r>
          </a:p>
        </p:txBody>
      </p:sp>
    </p:spTree>
    <p:extLst>
      <p:ext uri="{BB962C8B-B14F-4D97-AF65-F5344CB8AC3E}">
        <p14:creationId xmlns:p14="http://schemas.microsoft.com/office/powerpoint/2010/main" val="347914506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882326" cy="563562"/>
          </a:xfrm>
        </p:spPr>
        <p:txBody>
          <a:bodyPr>
            <a:normAutofit/>
          </a:bodyPr>
          <a:lstStyle/>
          <a:p>
            <a:r>
              <a:rPr lang="en-US" b="1" dirty="0" smtClean="0"/>
              <a:t>AFRL: Hybrid </a:t>
            </a:r>
            <a:r>
              <a:rPr lang="en-US" b="1" dirty="0" err="1" smtClean="0"/>
              <a:t>Neuromorphic</a:t>
            </a:r>
            <a:r>
              <a:rPr lang="en-US" b="1" dirty="0" smtClean="0"/>
              <a:t> Supercomputer?</a:t>
            </a:r>
            <a:endParaRPr lang="en-US" b="1" dirty="0"/>
          </a:p>
        </p:txBody>
      </p:sp>
      <p:pic>
        <p:nvPicPr>
          <p:cNvPr id="11" name="Picture 10"/>
          <p:cNvPicPr>
            <a:picLocks noChangeAspect="1"/>
          </p:cNvPicPr>
          <p:nvPr/>
        </p:nvPicPr>
        <p:blipFill>
          <a:blip r:embed="rId3"/>
          <a:stretch>
            <a:fillRect/>
          </a:stretch>
        </p:blipFill>
        <p:spPr>
          <a:xfrm>
            <a:off x="228600" y="3584581"/>
            <a:ext cx="3840506" cy="2602541"/>
          </a:xfrm>
          <a:prstGeom prst="rect">
            <a:avLst/>
          </a:prstGeom>
        </p:spPr>
      </p:pic>
      <p:pic>
        <p:nvPicPr>
          <p:cNvPr id="13" name="Picture 12"/>
          <p:cNvPicPr>
            <a:picLocks noChangeAspect="1"/>
          </p:cNvPicPr>
          <p:nvPr/>
        </p:nvPicPr>
        <p:blipFill>
          <a:blip r:embed="rId4"/>
          <a:stretch>
            <a:fillRect/>
          </a:stretch>
        </p:blipFill>
        <p:spPr>
          <a:xfrm>
            <a:off x="228600" y="705014"/>
            <a:ext cx="3690108" cy="2764019"/>
          </a:xfrm>
          <a:prstGeom prst="rect">
            <a:avLst/>
          </a:prstGeom>
        </p:spPr>
      </p:pic>
      <p:pic>
        <p:nvPicPr>
          <p:cNvPr id="14" name="Picture 13"/>
          <p:cNvPicPr>
            <a:picLocks noChangeAspect="1"/>
          </p:cNvPicPr>
          <p:nvPr/>
        </p:nvPicPr>
        <p:blipFill>
          <a:blip r:embed="rId5"/>
          <a:stretch>
            <a:fillRect/>
          </a:stretch>
        </p:blipFill>
        <p:spPr>
          <a:xfrm>
            <a:off x="4410123" y="863223"/>
            <a:ext cx="4513680" cy="2489577"/>
          </a:xfrm>
          <a:prstGeom prst="rect">
            <a:avLst/>
          </a:prstGeom>
        </p:spPr>
      </p:pic>
      <p:pic>
        <p:nvPicPr>
          <p:cNvPr id="15" name="Picture 14"/>
          <p:cNvPicPr>
            <a:picLocks noChangeAspect="1"/>
          </p:cNvPicPr>
          <p:nvPr/>
        </p:nvPicPr>
        <p:blipFill>
          <a:blip r:embed="rId6"/>
          <a:stretch>
            <a:fillRect/>
          </a:stretch>
        </p:blipFill>
        <p:spPr>
          <a:xfrm>
            <a:off x="4337308" y="865858"/>
            <a:ext cx="2041706" cy="2603175"/>
          </a:xfrm>
          <a:prstGeom prst="rect">
            <a:avLst/>
          </a:prstGeom>
        </p:spPr>
      </p:pic>
      <p:sp>
        <p:nvSpPr>
          <p:cNvPr id="3" name="TextBox 2"/>
          <p:cNvSpPr txBox="1"/>
          <p:nvPr/>
        </p:nvSpPr>
        <p:spPr>
          <a:xfrm>
            <a:off x="4182533" y="3742267"/>
            <a:ext cx="4961467" cy="2400657"/>
          </a:xfrm>
          <a:prstGeom prst="rect">
            <a:avLst/>
          </a:prstGeom>
          <a:noFill/>
        </p:spPr>
        <p:txBody>
          <a:bodyPr wrap="square" rtlCol="0">
            <a:spAutoFit/>
          </a:bodyPr>
          <a:lstStyle/>
          <a:p>
            <a:r>
              <a:rPr lang="en-US" b="1" dirty="0">
                <a:solidFill>
                  <a:srgbClr val="FF0000"/>
                </a:solidFill>
              </a:rPr>
              <a:t>The </a:t>
            </a:r>
            <a:r>
              <a:rPr lang="en-US" b="1" dirty="0" smtClean="0">
                <a:solidFill>
                  <a:srgbClr val="FF0000"/>
                </a:solidFill>
              </a:rPr>
              <a:t>question: how </a:t>
            </a:r>
            <a:r>
              <a:rPr lang="en-US" b="1" dirty="0">
                <a:solidFill>
                  <a:srgbClr val="FF0000"/>
                </a:solidFill>
              </a:rPr>
              <a:t>might a </a:t>
            </a:r>
            <a:r>
              <a:rPr lang="en-US" b="1" dirty="0" err="1">
                <a:solidFill>
                  <a:srgbClr val="FF0000"/>
                </a:solidFill>
              </a:rPr>
              <a:t>neuromorphic</a:t>
            </a:r>
            <a:r>
              <a:rPr lang="en-US" b="1" dirty="0">
                <a:solidFill>
                  <a:srgbClr val="FF0000"/>
                </a:solidFill>
              </a:rPr>
              <a:t> “accelerator” type processor be used to </a:t>
            </a:r>
            <a:r>
              <a:rPr lang="en-US" b="1" dirty="0" smtClean="0">
                <a:solidFill>
                  <a:srgbClr val="FF0000"/>
                </a:solidFill>
              </a:rPr>
              <a:t>improve the</a:t>
            </a:r>
            <a:r>
              <a:rPr lang="en-US" b="1" i="1" dirty="0" smtClean="0">
                <a:solidFill>
                  <a:srgbClr val="FF0000"/>
                </a:solidFill>
              </a:rPr>
              <a:t> </a:t>
            </a:r>
            <a:r>
              <a:rPr lang="en-US" b="1" dirty="0" smtClean="0">
                <a:solidFill>
                  <a:srgbClr val="FF0000"/>
                </a:solidFill>
              </a:rPr>
              <a:t>HPC application performance</a:t>
            </a:r>
            <a:r>
              <a:rPr lang="en-US" b="1" dirty="0">
                <a:solidFill>
                  <a:srgbClr val="FF0000"/>
                </a:solidFill>
              </a:rPr>
              <a:t>, power consumption and overall system reliability of future </a:t>
            </a:r>
            <a:r>
              <a:rPr lang="en-US" b="1" dirty="0" smtClean="0">
                <a:solidFill>
                  <a:srgbClr val="FF0000"/>
                </a:solidFill>
              </a:rPr>
              <a:t>extreme-scale systems</a:t>
            </a:r>
            <a:r>
              <a:rPr lang="en-US" b="1" dirty="0">
                <a:solidFill>
                  <a:srgbClr val="FF0000"/>
                </a:solidFill>
              </a:rPr>
              <a:t>?</a:t>
            </a:r>
            <a:endParaRPr lang="en-US" b="1" dirty="0" smtClean="0">
              <a:solidFill>
                <a:srgbClr val="FF0000"/>
              </a:solidFill>
            </a:endParaRPr>
          </a:p>
          <a:p>
            <a:endParaRPr lang="en-US" sz="1200" b="1" dirty="0" smtClean="0"/>
          </a:p>
          <a:p>
            <a:r>
              <a:rPr lang="en-US" sz="1200" dirty="0"/>
              <a:t>D</a:t>
            </a:r>
            <a:r>
              <a:rPr lang="en-US" sz="1200" dirty="0" smtClean="0"/>
              <a:t>riven </a:t>
            </a:r>
            <a:r>
              <a:rPr lang="en-US" sz="1200" dirty="0"/>
              <a:t>by the recent DOE SEAB report on high-performance computing [22] which high</a:t>
            </a:r>
            <a:r>
              <a:rPr lang="en-US" sz="1200" dirty="0" smtClean="0"/>
              <a:t>-lights </a:t>
            </a:r>
            <a:r>
              <a:rPr lang="en-US" sz="1200" dirty="0"/>
              <a:t>the </a:t>
            </a:r>
            <a:r>
              <a:rPr lang="en-US" sz="1200" dirty="0" err="1"/>
              <a:t>neuromorphic</a:t>
            </a:r>
            <a:r>
              <a:rPr lang="en-US" sz="1200" dirty="0"/>
              <a:t> architecture as </a:t>
            </a:r>
            <a:r>
              <a:rPr lang="en-US" sz="1200" dirty="0" smtClean="0"/>
              <a:t>one </a:t>
            </a:r>
            <a:r>
              <a:rPr lang="en-US" sz="1200" dirty="0"/>
              <a:t>that </a:t>
            </a:r>
            <a:r>
              <a:rPr lang="en-US" sz="1200" i="1" dirty="0"/>
              <a:t>“is an emergent area for exploitation”. </a:t>
            </a:r>
            <a:endParaRPr lang="en-US" sz="1200" dirty="0"/>
          </a:p>
          <a:p>
            <a:endParaRPr lang="en-US" sz="1200" dirty="0"/>
          </a:p>
        </p:txBody>
      </p:sp>
      <p:sp>
        <p:nvSpPr>
          <p:cNvPr id="10" name="Title 1"/>
          <p:cNvSpPr txBox="1">
            <a:spLocks/>
          </p:cNvSpPr>
          <p:nvPr/>
        </p:nvSpPr>
        <p:spPr>
          <a:xfrm>
            <a:off x="165099" y="6115983"/>
            <a:ext cx="8882326" cy="563562"/>
          </a:xfrm>
          <a:prstGeom prst="rect">
            <a:avLst/>
          </a:prstGeom>
        </p:spPr>
        <p:txBody>
          <a:bodyPr vert="horz" lIns="91440" tIns="45720" rIns="91440" bIns="45720" rtlCol="0" anchor="ctr">
            <a:normAutofit fontScale="67500" lnSpcReduction="20000"/>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r>
              <a:rPr lang="en-US" b="1" i="1" dirty="0" smtClean="0">
                <a:solidFill>
                  <a:srgbClr val="FF0000"/>
                </a:solidFill>
              </a:rPr>
              <a:t>Address using CODES parallel discrete-event framework</a:t>
            </a:r>
            <a:endParaRPr lang="en-US" b="1" i="1" dirty="0">
              <a:solidFill>
                <a:srgbClr val="FF0000"/>
              </a:solidFill>
            </a:endParaRPr>
          </a:p>
        </p:txBody>
      </p:sp>
      <p:sp>
        <p:nvSpPr>
          <p:cNvPr id="12" name="Slide Number Placeholder 1"/>
          <p:cNvSpPr>
            <a:spLocks noGrp="1"/>
          </p:cNvSpPr>
          <p:nvPr>
            <p:ph type="sldNum" sz="quarter" idx="12"/>
          </p:nvPr>
        </p:nvSpPr>
        <p:spPr>
          <a:xfrm>
            <a:off x="8795096" y="-28032"/>
            <a:ext cx="457200" cy="329184"/>
          </a:xfrm>
        </p:spPr>
        <p:txBody>
          <a:bodyPr/>
          <a:lstStyle/>
          <a:p>
            <a:fld id="{87034D8C-3CB4-402A-BC46-2AB14C0FE90A}" type="slidenum">
              <a:rPr lang="en-US" smtClean="0"/>
              <a:pPr/>
              <a:t>15</a:t>
            </a:fld>
            <a:endParaRPr lang="en-US" dirty="0"/>
          </a:p>
        </p:txBody>
      </p:sp>
      <p:sp>
        <p:nvSpPr>
          <p:cNvPr id="16" name="Slide Number Placeholder 1"/>
          <p:cNvSpPr txBox="1">
            <a:spLocks/>
          </p:cNvSpPr>
          <p:nvPr/>
        </p:nvSpPr>
        <p:spPr bwMode="auto">
          <a:xfrm>
            <a:off x="8610600" y="6489700"/>
            <a:ext cx="384175" cy="365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marL="0" algn="r"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9AD9993-161C-8542-8930-D8491EFB1E0E}" type="slidenum">
              <a:rPr lang="en-US" sz="1200" smtClean="0"/>
              <a:pPr/>
              <a:t>15</a:t>
            </a:fld>
            <a:endParaRPr lang="en-US" sz="1200" dirty="0"/>
          </a:p>
        </p:txBody>
      </p:sp>
      <p:sp>
        <p:nvSpPr>
          <p:cNvPr id="4" name="TextBox 3"/>
          <p:cNvSpPr txBox="1"/>
          <p:nvPr/>
        </p:nvSpPr>
        <p:spPr>
          <a:xfrm>
            <a:off x="165099" y="449998"/>
            <a:ext cx="1455911" cy="276999"/>
          </a:xfrm>
          <a:prstGeom prst="rect">
            <a:avLst/>
          </a:prstGeom>
          <a:noFill/>
        </p:spPr>
        <p:txBody>
          <a:bodyPr wrap="square" rtlCol="0">
            <a:spAutoFit/>
          </a:bodyPr>
          <a:lstStyle/>
          <a:p>
            <a:r>
              <a:rPr lang="en-US" sz="1200" b="1" dirty="0" smtClean="0">
                <a:solidFill>
                  <a:srgbClr val="FF0000"/>
                </a:solidFill>
              </a:rPr>
              <a:t>Co-PI: Jim </a:t>
            </a:r>
            <a:r>
              <a:rPr lang="en-US" sz="1200" b="1" dirty="0" err="1" smtClean="0">
                <a:solidFill>
                  <a:srgbClr val="FF0000"/>
                </a:solidFill>
              </a:rPr>
              <a:t>Hendler</a:t>
            </a:r>
            <a:endParaRPr lang="en-US" sz="1200" b="1" dirty="0">
              <a:solidFill>
                <a:srgbClr val="FF0000"/>
              </a:solidFill>
            </a:endParaRPr>
          </a:p>
        </p:txBody>
      </p:sp>
    </p:spTree>
    <p:extLst>
      <p:ext uri="{BB962C8B-B14F-4D97-AF65-F5344CB8AC3E}">
        <p14:creationId xmlns:p14="http://schemas.microsoft.com/office/powerpoint/2010/main" val="320116722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8856" y="109361"/>
            <a:ext cx="8965143" cy="482167"/>
          </a:xfrm>
        </p:spPr>
        <p:txBody>
          <a:bodyPr>
            <a:noAutofit/>
          </a:bodyPr>
          <a:lstStyle/>
          <a:p>
            <a:r>
              <a:rPr lang="en-US" sz="3600" dirty="0" smtClean="0"/>
              <a:t>Neuron Model From IBM </a:t>
            </a:r>
            <a:r>
              <a:rPr lang="en-US" sz="3600" dirty="0" err="1" smtClean="0"/>
              <a:t>TrueNorth</a:t>
            </a:r>
            <a:endParaRPr lang="en-US" sz="3600" dirty="0"/>
          </a:p>
        </p:txBody>
      </p:sp>
      <p:pic>
        <p:nvPicPr>
          <p:cNvPr id="5" name="Picture 4"/>
          <p:cNvPicPr>
            <a:picLocks noChangeAspect="1"/>
          </p:cNvPicPr>
          <p:nvPr/>
        </p:nvPicPr>
        <p:blipFill>
          <a:blip r:embed="rId3"/>
          <a:stretch>
            <a:fillRect/>
          </a:stretch>
        </p:blipFill>
        <p:spPr>
          <a:xfrm>
            <a:off x="105833" y="698493"/>
            <a:ext cx="3938632" cy="4798793"/>
          </a:xfrm>
          <a:prstGeom prst="rect">
            <a:avLst/>
          </a:prstGeom>
        </p:spPr>
      </p:pic>
      <p:pic>
        <p:nvPicPr>
          <p:cNvPr id="6" name="Picture 5"/>
          <p:cNvPicPr>
            <a:picLocks noChangeAspect="1"/>
          </p:cNvPicPr>
          <p:nvPr/>
        </p:nvPicPr>
        <p:blipFill>
          <a:blip r:embed="rId4"/>
          <a:stretch>
            <a:fillRect/>
          </a:stretch>
        </p:blipFill>
        <p:spPr>
          <a:xfrm>
            <a:off x="4953000" y="859365"/>
            <a:ext cx="3564320" cy="4891921"/>
          </a:xfrm>
          <a:prstGeom prst="rect">
            <a:avLst/>
          </a:prstGeom>
        </p:spPr>
      </p:pic>
      <p:sp>
        <p:nvSpPr>
          <p:cNvPr id="7" name="TextBox 6"/>
          <p:cNvSpPr txBox="1"/>
          <p:nvPr/>
        </p:nvSpPr>
        <p:spPr>
          <a:xfrm>
            <a:off x="105831" y="5641160"/>
            <a:ext cx="8941594" cy="646331"/>
          </a:xfrm>
          <a:prstGeom prst="rect">
            <a:avLst/>
          </a:prstGeom>
          <a:noFill/>
        </p:spPr>
        <p:txBody>
          <a:bodyPr wrap="square" rtlCol="0">
            <a:spAutoFit/>
          </a:bodyPr>
          <a:lstStyle/>
          <a:p>
            <a:pPr marL="285750" indent="-285750">
              <a:buFont typeface="Arial"/>
              <a:buChar char="•"/>
            </a:pPr>
            <a:r>
              <a:rPr lang="en-US" b="1" dirty="0" smtClean="0">
                <a:solidFill>
                  <a:srgbClr val="FF0000"/>
                </a:solidFill>
              </a:rPr>
              <a:t>ROSS event-driven neuron model and will integrate into CODES framework </a:t>
            </a:r>
          </a:p>
          <a:p>
            <a:pPr marL="285750" indent="-285750">
              <a:buFont typeface="Arial"/>
              <a:buChar char="•"/>
            </a:pPr>
            <a:r>
              <a:rPr lang="en-US" b="1" dirty="0" smtClean="0">
                <a:solidFill>
                  <a:srgbClr val="FF0000"/>
                </a:solidFill>
              </a:rPr>
              <a:t>Performance:  1M neuron w/ 256M synapses executes </a:t>
            </a:r>
            <a:r>
              <a:rPr lang="en-US" b="1" dirty="0" smtClean="0">
                <a:solidFill>
                  <a:srgbClr val="FF0000"/>
                </a:solidFill>
              </a:rPr>
              <a:t>20</a:t>
            </a:r>
            <a:r>
              <a:rPr lang="en-US" b="1" dirty="0" smtClean="0">
                <a:solidFill>
                  <a:srgbClr val="FF0000"/>
                </a:solidFill>
              </a:rPr>
              <a:t>M </a:t>
            </a:r>
            <a:r>
              <a:rPr lang="en-US" b="1" dirty="0" err="1" smtClean="0">
                <a:solidFill>
                  <a:srgbClr val="FF0000"/>
                </a:solidFill>
              </a:rPr>
              <a:t>ev</a:t>
            </a:r>
            <a:r>
              <a:rPr lang="en-US" b="1" dirty="0" smtClean="0">
                <a:solidFill>
                  <a:srgbClr val="FF0000"/>
                </a:solidFill>
              </a:rPr>
              <a:t>/sec using 32 Xeon cores </a:t>
            </a:r>
            <a:endParaRPr lang="en-US" b="1" dirty="0">
              <a:solidFill>
                <a:srgbClr val="FF0000"/>
              </a:solidFill>
            </a:endParaRPr>
          </a:p>
        </p:txBody>
      </p:sp>
      <p:sp>
        <p:nvSpPr>
          <p:cNvPr id="10" name="Slide Number Placeholder 1"/>
          <p:cNvSpPr>
            <a:spLocks noGrp="1"/>
          </p:cNvSpPr>
          <p:nvPr>
            <p:ph type="sldNum" sz="quarter" idx="4294967295"/>
          </p:nvPr>
        </p:nvSpPr>
        <p:spPr>
          <a:xfrm>
            <a:off x="8610600" y="6489700"/>
            <a:ext cx="384175" cy="365125"/>
          </a:xfrm>
          <a:prstGeom prst="rect">
            <a:avLst/>
          </a:prstGeom>
        </p:spPr>
        <p:txBody>
          <a:bodyPr/>
          <a:lstStyle/>
          <a:p>
            <a:fld id="{69AD9993-161C-8542-8930-D8491EFB1E0E}" type="slidenum">
              <a:rPr lang="en-US" sz="1200" smtClean="0"/>
              <a:t>16</a:t>
            </a:fld>
            <a:endParaRPr lang="en-US" sz="1200" dirty="0"/>
          </a:p>
        </p:txBody>
      </p:sp>
    </p:spTree>
    <p:extLst>
      <p:ext uri="{BB962C8B-B14F-4D97-AF65-F5344CB8AC3E}">
        <p14:creationId xmlns:p14="http://schemas.microsoft.com/office/powerpoint/2010/main" val="277112892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74638"/>
            <a:ext cx="8537575" cy="677908"/>
          </a:xfrm>
        </p:spPr>
        <p:txBody>
          <a:bodyPr/>
          <a:lstStyle/>
          <a:p>
            <a:r>
              <a:rPr lang="en-US" dirty="0" smtClean="0"/>
              <a:t>CODES Resilience Models: Distributed Object Storage Rebuild Simulation (P. </a:t>
            </a:r>
            <a:r>
              <a:rPr lang="en-US" dirty="0" err="1" smtClean="0"/>
              <a:t>Carns</a:t>
            </a:r>
            <a:r>
              <a:rPr lang="en-US" dirty="0" smtClean="0"/>
              <a:t>, ANL)</a:t>
            </a:r>
            <a:endParaRPr lang="en-US" dirty="0"/>
          </a:p>
        </p:txBody>
      </p:sp>
      <p:sp>
        <p:nvSpPr>
          <p:cNvPr id="5" name="Slide Number Placeholder 4"/>
          <p:cNvSpPr>
            <a:spLocks noGrp="1"/>
          </p:cNvSpPr>
          <p:nvPr>
            <p:ph type="sldNum" sz="quarter" idx="12"/>
          </p:nvPr>
        </p:nvSpPr>
        <p:spPr/>
        <p:txBody>
          <a:bodyPr/>
          <a:lstStyle/>
          <a:p>
            <a:fld id="{BD13E4A7-E845-324A-8442-0D8D9B946B6E}" type="slidenum">
              <a:rPr lang="en-US" sz="1200" smtClean="0"/>
              <a:t>17</a:t>
            </a:fld>
            <a:endParaRPr lang="en-US" sz="1200" dirty="0"/>
          </a:p>
        </p:txBody>
      </p:sp>
      <p:sp>
        <p:nvSpPr>
          <p:cNvPr id="6" name="Content Placeholder 2"/>
          <p:cNvSpPr txBox="1">
            <a:spLocks/>
          </p:cNvSpPr>
          <p:nvPr/>
        </p:nvSpPr>
        <p:spPr bwMode="auto">
          <a:xfrm>
            <a:off x="457200" y="1219201"/>
            <a:ext cx="8229600" cy="1447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1F497D"/>
              </a:buClr>
              <a:buFont typeface="Wingdings" pitchFamily="2" charset="2"/>
              <a:buChar char="§"/>
              <a:defRPr sz="2000">
                <a:solidFill>
                  <a:srgbClr val="353535"/>
                </a:solidFill>
                <a:latin typeface="+mn-lt"/>
                <a:ea typeface="+mn-ea"/>
                <a:cs typeface="+mn-cs"/>
              </a:defRPr>
            </a:lvl1pPr>
            <a:lvl2pPr marL="742950" indent="-285750" algn="l" rtl="0" eaLnBrk="1" fontAlgn="base" hangingPunct="1">
              <a:spcBef>
                <a:spcPct val="20000"/>
              </a:spcBef>
              <a:spcAft>
                <a:spcPct val="0"/>
              </a:spcAft>
              <a:buClr>
                <a:srgbClr val="1F497D"/>
              </a:buClr>
              <a:buChar char="–"/>
              <a:defRPr sz="1800">
                <a:solidFill>
                  <a:srgbClr val="353535"/>
                </a:solidFill>
                <a:latin typeface="+mn-lt"/>
              </a:defRPr>
            </a:lvl2pPr>
            <a:lvl3pPr marL="1143000" indent="-228600" algn="l" rtl="0" eaLnBrk="1" fontAlgn="base" hangingPunct="1">
              <a:spcBef>
                <a:spcPct val="20000"/>
              </a:spcBef>
              <a:spcAft>
                <a:spcPct val="0"/>
              </a:spcAft>
              <a:buClr>
                <a:srgbClr val="1F497D"/>
              </a:buClr>
              <a:buChar char="•"/>
              <a:defRPr sz="1600">
                <a:solidFill>
                  <a:srgbClr val="353535"/>
                </a:solidFill>
                <a:latin typeface="+mn-lt"/>
              </a:defRPr>
            </a:lvl3pPr>
            <a:lvl4pPr marL="1600200" indent="-228600" algn="l" rtl="0" eaLnBrk="1" fontAlgn="base" hangingPunct="1">
              <a:spcBef>
                <a:spcPct val="20000"/>
              </a:spcBef>
              <a:spcAft>
                <a:spcPct val="0"/>
              </a:spcAft>
              <a:buClr>
                <a:srgbClr val="1F497D"/>
              </a:buClr>
              <a:buChar char="–"/>
              <a:defRPr sz="1600">
                <a:solidFill>
                  <a:srgbClr val="353535"/>
                </a:solidFill>
                <a:latin typeface="+mn-lt"/>
              </a:defRPr>
            </a:lvl4pPr>
            <a:lvl5pPr marL="2057400" indent="-228600" algn="l" rtl="0" eaLnBrk="1" fontAlgn="base" hangingPunct="1">
              <a:spcBef>
                <a:spcPct val="20000"/>
              </a:spcBef>
              <a:spcAft>
                <a:spcPct val="0"/>
              </a:spcAft>
              <a:buClr>
                <a:srgbClr val="1F497D"/>
              </a:buClr>
              <a:buFont typeface="Arial" charset="0"/>
              <a:buChar char="»"/>
              <a:defRPr sz="1600">
                <a:solidFill>
                  <a:srgbClr val="353535"/>
                </a:solidFill>
                <a:latin typeface="+mn-lt"/>
              </a:defRPr>
            </a:lvl5pPr>
            <a:lvl6pPr marL="25146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6pPr>
            <a:lvl7pPr marL="29718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7pPr>
            <a:lvl8pPr marL="34290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8pPr>
            <a:lvl9pPr marL="38862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9pPr>
          </a:lstStyle>
          <a:p>
            <a:r>
              <a:rPr lang="en-US" dirty="0" smtClean="0"/>
              <a:t>Some protocols of interest in a replicated object storage system:</a:t>
            </a:r>
          </a:p>
          <a:p>
            <a:pPr lvl="1"/>
            <a:r>
              <a:rPr lang="en-US" dirty="0" smtClean="0"/>
              <a:t>Rebuild – we’ve detected a server down, how do we re-replicate data?</a:t>
            </a:r>
          </a:p>
          <a:p>
            <a:pPr lvl="1"/>
            <a:r>
              <a:rPr lang="en-US" dirty="0" smtClean="0"/>
              <a:t>Forwarding – how do we propagate write data between servers efficiently?</a:t>
            </a:r>
          </a:p>
          <a:p>
            <a:r>
              <a:rPr lang="en-US" dirty="0" smtClean="0"/>
              <a:t>Example: rebuild </a:t>
            </a:r>
          </a:p>
        </p:txBody>
      </p:sp>
      <p:pic>
        <p:nvPicPr>
          <p:cNvPr id="7" name="Picture 6" descr="TriageExample.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8800" y="3048000"/>
            <a:ext cx="5039379" cy="1981200"/>
          </a:xfrm>
          <a:prstGeom prst="rect">
            <a:avLst/>
          </a:prstGeom>
        </p:spPr>
      </p:pic>
      <p:sp>
        <p:nvSpPr>
          <p:cNvPr id="8" name="TextBox 7"/>
          <p:cNvSpPr txBox="1"/>
          <p:nvPr/>
        </p:nvSpPr>
        <p:spPr>
          <a:xfrm>
            <a:off x="774368" y="5498068"/>
            <a:ext cx="7754009" cy="646331"/>
          </a:xfrm>
          <a:prstGeom prst="rect">
            <a:avLst/>
          </a:prstGeom>
          <a:noFill/>
        </p:spPr>
        <p:txBody>
          <a:bodyPr wrap="square" rtlCol="0">
            <a:spAutoFit/>
          </a:bodyPr>
          <a:lstStyle/>
          <a:p>
            <a:r>
              <a:rPr lang="en-US" b="1" dirty="0" smtClean="0">
                <a:solidFill>
                  <a:srgbClr val="FF0000"/>
                </a:solidFill>
              </a:rPr>
              <a:t>Question: How do pipelining of data transfers and object placement affect rebuild performance? </a:t>
            </a:r>
            <a:endParaRPr lang="en-US" b="1" dirty="0">
              <a:solidFill>
                <a:srgbClr val="FF0000"/>
              </a:solidFill>
            </a:endParaRPr>
          </a:p>
        </p:txBody>
      </p:sp>
    </p:spTree>
    <p:extLst>
      <p:ext uri="{BB962C8B-B14F-4D97-AF65-F5344CB8AC3E}">
        <p14:creationId xmlns:p14="http://schemas.microsoft.com/office/powerpoint/2010/main" val="146538194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D13E4A7-E845-324A-8442-0D8D9B946B6E}" type="slidenum">
              <a:rPr lang="en-US" sz="1200" smtClean="0"/>
              <a:t>18</a:t>
            </a:fld>
            <a:endParaRPr lang="en-US" sz="1200" dirty="0"/>
          </a:p>
        </p:txBody>
      </p:sp>
      <p:sp>
        <p:nvSpPr>
          <p:cNvPr id="9" name="Title 1"/>
          <p:cNvSpPr>
            <a:spLocks noGrp="1"/>
          </p:cNvSpPr>
          <p:nvPr>
            <p:ph type="title"/>
          </p:nvPr>
        </p:nvSpPr>
        <p:spPr>
          <a:xfrm>
            <a:off x="105827" y="93209"/>
            <a:ext cx="8537575" cy="677908"/>
          </a:xfrm>
        </p:spPr>
        <p:txBody>
          <a:bodyPr/>
          <a:lstStyle/>
          <a:p>
            <a:r>
              <a:rPr lang="en-US" dirty="0" smtClean="0"/>
              <a:t>CODES Resilience Models: Distributed Object Storage Rebuild Simulation</a:t>
            </a:r>
            <a:endParaRPr lang="en-US" dirty="0"/>
          </a:p>
        </p:txBody>
      </p:sp>
      <p:sp>
        <p:nvSpPr>
          <p:cNvPr id="10" name="Content Placeholder 4"/>
          <p:cNvSpPr>
            <a:spLocks noGrp="1"/>
          </p:cNvSpPr>
          <p:nvPr>
            <p:ph sz="half" idx="1"/>
          </p:nvPr>
        </p:nvSpPr>
        <p:spPr>
          <a:xfrm>
            <a:off x="105827" y="952546"/>
            <a:ext cx="5278054" cy="5338707"/>
          </a:xfrm>
        </p:spPr>
        <p:txBody>
          <a:bodyPr/>
          <a:lstStyle/>
          <a:p>
            <a:r>
              <a:rPr lang="en-US" dirty="0" smtClean="0"/>
              <a:t>Each element of the storage system identified by an integer ID</a:t>
            </a:r>
          </a:p>
          <a:p>
            <a:r>
              <a:rPr lang="en-US" dirty="0" smtClean="0"/>
              <a:t>Each object N-way replicated (N=3 in the example)</a:t>
            </a:r>
          </a:p>
          <a:p>
            <a:r>
              <a:rPr lang="en-US" dirty="0" smtClean="0"/>
              <a:t>Requirements for rebuild:</a:t>
            </a:r>
          </a:p>
          <a:p>
            <a:pPr lvl="1"/>
            <a:r>
              <a:rPr lang="en-US" dirty="0" smtClean="0"/>
              <a:t>Detect fault (duty of </a:t>
            </a:r>
            <a:r>
              <a:rPr lang="en-US" dirty="0" smtClean="0">
                <a:solidFill>
                  <a:srgbClr val="FF0000"/>
                </a:solidFill>
              </a:rPr>
              <a:t>membership algorithm/protocol</a:t>
            </a:r>
            <a:r>
              <a:rPr lang="en-US" dirty="0" smtClean="0"/>
              <a:t>)</a:t>
            </a:r>
          </a:p>
          <a:p>
            <a:pPr lvl="1"/>
            <a:r>
              <a:rPr lang="en-US" dirty="0" smtClean="0"/>
              <a:t>Determine what objects need to be re-replicated</a:t>
            </a:r>
          </a:p>
          <a:p>
            <a:r>
              <a:rPr lang="en-US" dirty="0" smtClean="0"/>
              <a:t>Work explores advanced placement algorithms e.g. multi-ring hash algorithm</a:t>
            </a:r>
          </a:p>
          <a:p>
            <a:r>
              <a:rPr lang="en-US" b="1" dirty="0" smtClean="0"/>
              <a:t>Design questions:</a:t>
            </a:r>
            <a:r>
              <a:rPr lang="en-US" dirty="0" smtClean="0"/>
              <a:t> Determine the effect of algorithm</a:t>
            </a:r>
            <a:r>
              <a:rPr lang="en-US" dirty="0"/>
              <a:t>/configuration </a:t>
            </a:r>
            <a:r>
              <a:rPr lang="en-US" dirty="0" smtClean="0"/>
              <a:t>on </a:t>
            </a:r>
            <a:r>
              <a:rPr lang="en-US" dirty="0"/>
              <a:t>rebuild? (e.g., how many rings to use?</a:t>
            </a:r>
            <a:r>
              <a:rPr lang="en-US" dirty="0" smtClean="0"/>
              <a:t>)</a:t>
            </a:r>
          </a:p>
          <a:p>
            <a:r>
              <a:rPr lang="en-US" dirty="0">
                <a:solidFill>
                  <a:srgbClr val="FF0000"/>
                </a:solidFill>
              </a:rPr>
              <a:t>S</a:t>
            </a:r>
            <a:r>
              <a:rPr lang="en-US" dirty="0" smtClean="0">
                <a:solidFill>
                  <a:srgbClr val="FF0000"/>
                </a:solidFill>
              </a:rPr>
              <a:t>imulation was </a:t>
            </a:r>
            <a:r>
              <a:rPr lang="en-US" dirty="0">
                <a:solidFill>
                  <a:srgbClr val="FF0000"/>
                </a:solidFill>
              </a:rPr>
              <a:t>executed with 64 processes on a Linux cluster and produced between 97 million and 375 million events</a:t>
            </a:r>
          </a:p>
          <a:p>
            <a:pPr marL="0" indent="0">
              <a:buNone/>
            </a:pPr>
            <a:endParaRPr lang="en-US" dirty="0" smtClean="0"/>
          </a:p>
          <a:p>
            <a:pPr lvl="1"/>
            <a:endParaRPr lang="en-US" dirty="0" smtClean="0"/>
          </a:p>
          <a:p>
            <a:pPr lvl="1"/>
            <a:endParaRPr lang="en-US" dirty="0" smtClean="0"/>
          </a:p>
        </p:txBody>
      </p:sp>
      <p:pic>
        <p:nvPicPr>
          <p:cNvPr id="11" name="Picture 10" descr="1d_basic.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10175" y="1930945"/>
            <a:ext cx="3784600" cy="3982811"/>
          </a:xfrm>
          <a:prstGeom prst="rect">
            <a:avLst/>
          </a:prstGeom>
        </p:spPr>
      </p:pic>
      <p:sp>
        <p:nvSpPr>
          <p:cNvPr id="12" name="TextBox 11"/>
          <p:cNvSpPr txBox="1"/>
          <p:nvPr/>
        </p:nvSpPr>
        <p:spPr>
          <a:xfrm>
            <a:off x="7594627" y="952546"/>
            <a:ext cx="1549373" cy="646331"/>
          </a:xfrm>
          <a:prstGeom prst="rect">
            <a:avLst/>
          </a:prstGeom>
          <a:noFill/>
        </p:spPr>
        <p:txBody>
          <a:bodyPr wrap="none" rtlCol="0">
            <a:spAutoFit/>
          </a:bodyPr>
          <a:lstStyle/>
          <a:p>
            <a:r>
              <a:rPr lang="en-US" dirty="0" smtClean="0"/>
              <a:t>1-d ring object</a:t>
            </a:r>
            <a:br>
              <a:rPr lang="en-US" dirty="0" smtClean="0"/>
            </a:br>
            <a:r>
              <a:rPr lang="en-US" dirty="0" smtClean="0"/>
              <a:t>placement</a:t>
            </a:r>
            <a:endParaRPr lang="en-US" dirty="0"/>
          </a:p>
        </p:txBody>
      </p:sp>
    </p:spTree>
    <p:extLst>
      <p:ext uri="{BB962C8B-B14F-4D97-AF65-F5344CB8AC3E}">
        <p14:creationId xmlns:p14="http://schemas.microsoft.com/office/powerpoint/2010/main" val="384975924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CODES Resilience Models: Group Membership with SWIM protocol</a:t>
            </a:r>
            <a:endParaRPr lang="en-US" dirty="0"/>
          </a:p>
        </p:txBody>
      </p:sp>
      <p:sp>
        <p:nvSpPr>
          <p:cNvPr id="3" name="Content Placeholder 2"/>
          <p:cNvSpPr>
            <a:spLocks noGrp="1"/>
          </p:cNvSpPr>
          <p:nvPr>
            <p:ph idx="1"/>
          </p:nvPr>
        </p:nvSpPr>
        <p:spPr>
          <a:xfrm>
            <a:off x="238108" y="1219200"/>
            <a:ext cx="6032063" cy="4535765"/>
          </a:xfrm>
        </p:spPr>
        <p:txBody>
          <a:bodyPr/>
          <a:lstStyle/>
          <a:p>
            <a:r>
              <a:rPr lang="en-US" sz="1600" b="1" u="sng" dirty="0">
                <a:solidFill>
                  <a:srgbClr val="151515"/>
                </a:solidFill>
                <a:ea typeface="Calibri"/>
                <a:cs typeface="Calibri"/>
                <a:sym typeface="Calibri"/>
              </a:rPr>
              <a:t>S</a:t>
            </a:r>
            <a:r>
              <a:rPr lang="en-US" sz="1600" dirty="0">
                <a:solidFill>
                  <a:srgbClr val="151515"/>
                </a:solidFill>
                <a:ea typeface="Calibri"/>
                <a:cs typeface="Calibri"/>
                <a:sym typeface="Calibri"/>
              </a:rPr>
              <a:t>calable </a:t>
            </a:r>
            <a:r>
              <a:rPr lang="en-US" sz="1600" b="1" u="sng" dirty="0">
                <a:solidFill>
                  <a:srgbClr val="151515"/>
                </a:solidFill>
                <a:ea typeface="Calibri"/>
                <a:cs typeface="Calibri"/>
                <a:sym typeface="Calibri"/>
              </a:rPr>
              <a:t>W</a:t>
            </a:r>
            <a:r>
              <a:rPr lang="en-US" sz="1600" dirty="0">
                <a:solidFill>
                  <a:srgbClr val="151515"/>
                </a:solidFill>
                <a:ea typeface="Calibri"/>
                <a:cs typeface="Calibri"/>
                <a:sym typeface="Calibri"/>
              </a:rPr>
              <a:t>eakly-consistent </a:t>
            </a:r>
            <a:r>
              <a:rPr lang="en-US" sz="1600" b="1" u="sng" dirty="0">
                <a:solidFill>
                  <a:srgbClr val="151515"/>
                </a:solidFill>
                <a:ea typeface="Calibri"/>
                <a:cs typeface="Calibri"/>
                <a:sym typeface="Calibri"/>
              </a:rPr>
              <a:t>I</a:t>
            </a:r>
            <a:r>
              <a:rPr lang="en-US" sz="1600" dirty="0">
                <a:solidFill>
                  <a:srgbClr val="151515"/>
                </a:solidFill>
                <a:ea typeface="Calibri"/>
                <a:cs typeface="Calibri"/>
                <a:sym typeface="Calibri"/>
              </a:rPr>
              <a:t>nfection-style Process Group </a:t>
            </a:r>
            <a:r>
              <a:rPr lang="en-US" sz="1600" b="1" u="sng" dirty="0">
                <a:solidFill>
                  <a:srgbClr val="151515"/>
                </a:solidFill>
                <a:ea typeface="Calibri"/>
                <a:cs typeface="Calibri"/>
                <a:sym typeface="Calibri"/>
              </a:rPr>
              <a:t>M</a:t>
            </a:r>
            <a:r>
              <a:rPr lang="en-US" sz="1600" dirty="0">
                <a:solidFill>
                  <a:srgbClr val="151515"/>
                </a:solidFill>
                <a:ea typeface="Calibri"/>
                <a:cs typeface="Calibri"/>
                <a:sym typeface="Calibri"/>
              </a:rPr>
              <a:t>embership Protocol </a:t>
            </a:r>
            <a:r>
              <a:rPr lang="en-US" sz="1600" dirty="0" smtClean="0">
                <a:solidFill>
                  <a:srgbClr val="151515"/>
                </a:solidFill>
                <a:ea typeface="Calibri"/>
                <a:cs typeface="Calibri"/>
                <a:sym typeface="Calibri"/>
              </a:rPr>
              <a:t>[1]</a:t>
            </a:r>
          </a:p>
          <a:p>
            <a:pPr lvl="0" indent="-304800">
              <a:spcBef>
                <a:spcPts val="0"/>
              </a:spcBef>
              <a:spcAft>
                <a:spcPts val="0"/>
              </a:spcAft>
              <a:buClr>
                <a:srgbClr val="BF5C28"/>
              </a:buClr>
              <a:buSzPct val="70000"/>
              <a:buFont typeface="Noto Symbol"/>
              <a:buChar char="▪"/>
            </a:pPr>
            <a:r>
              <a:rPr lang="en-US" sz="1600" dirty="0" smtClean="0">
                <a:solidFill>
                  <a:srgbClr val="151515"/>
                </a:solidFill>
                <a:ea typeface="Calibri"/>
                <a:cs typeface="Calibri"/>
                <a:sym typeface="Calibri"/>
              </a:rPr>
              <a:t>Developed </a:t>
            </a:r>
            <a:r>
              <a:rPr lang="en-US" sz="1600" dirty="0">
                <a:solidFill>
                  <a:srgbClr val="151515"/>
                </a:solidFill>
                <a:ea typeface="Calibri"/>
                <a:cs typeface="Calibri"/>
                <a:sym typeface="Calibri"/>
              </a:rPr>
              <a:t>a high-resolution model of the SWIM </a:t>
            </a:r>
            <a:r>
              <a:rPr lang="en-US" sz="1600" dirty="0" smtClean="0">
                <a:solidFill>
                  <a:srgbClr val="151515"/>
                </a:solidFill>
                <a:ea typeface="Calibri"/>
                <a:cs typeface="Calibri"/>
                <a:sym typeface="Calibri"/>
              </a:rPr>
              <a:t>protocol</a:t>
            </a:r>
          </a:p>
          <a:p>
            <a:pPr lvl="1">
              <a:spcBef>
                <a:spcPts val="360"/>
              </a:spcBef>
              <a:spcAft>
                <a:spcPts val="0"/>
              </a:spcAft>
              <a:buClr>
                <a:srgbClr val="BF5C28"/>
              </a:buClr>
              <a:buSzPct val="77777"/>
              <a:buFont typeface="Arial"/>
              <a:buChar char="–"/>
            </a:pPr>
            <a:r>
              <a:rPr lang="en-US" sz="1600" dirty="0" smtClean="0">
                <a:solidFill>
                  <a:srgbClr val="151515"/>
                </a:solidFill>
                <a:ea typeface="Calibri"/>
                <a:cs typeface="Calibri"/>
                <a:sym typeface="Calibri"/>
              </a:rPr>
              <a:t>Individual </a:t>
            </a:r>
            <a:r>
              <a:rPr lang="en-US" sz="1600" dirty="0">
                <a:solidFill>
                  <a:srgbClr val="151515"/>
                </a:solidFill>
                <a:ea typeface="Calibri"/>
                <a:cs typeface="Calibri"/>
                <a:sym typeface="Calibri"/>
              </a:rPr>
              <a:t>network message costs are calculated using the </a:t>
            </a:r>
            <a:r>
              <a:rPr lang="en-US" sz="1600" dirty="0" err="1">
                <a:solidFill>
                  <a:srgbClr val="151515"/>
                </a:solidFill>
                <a:ea typeface="Calibri"/>
                <a:cs typeface="Calibri"/>
                <a:sym typeface="Calibri"/>
              </a:rPr>
              <a:t>LogGP</a:t>
            </a:r>
            <a:r>
              <a:rPr lang="en-US" sz="1600" dirty="0">
                <a:solidFill>
                  <a:srgbClr val="151515"/>
                </a:solidFill>
                <a:ea typeface="Calibri"/>
                <a:cs typeface="Calibri"/>
                <a:sym typeface="Calibri"/>
              </a:rPr>
              <a:t> network model</a:t>
            </a:r>
          </a:p>
          <a:p>
            <a:pPr lvl="1">
              <a:spcBef>
                <a:spcPts val="360"/>
              </a:spcBef>
              <a:spcAft>
                <a:spcPts val="0"/>
              </a:spcAft>
              <a:buClr>
                <a:srgbClr val="BF5C28"/>
              </a:buClr>
              <a:buSzPct val="77777"/>
              <a:buFont typeface="Arial"/>
              <a:buChar char="–"/>
            </a:pPr>
            <a:r>
              <a:rPr lang="en-US" sz="1600" dirty="0">
                <a:solidFill>
                  <a:srgbClr val="151515"/>
                </a:solidFill>
                <a:ea typeface="Calibri"/>
                <a:cs typeface="Calibri"/>
                <a:sym typeface="Calibri"/>
              </a:rPr>
              <a:t>Full-duplex network message </a:t>
            </a:r>
            <a:r>
              <a:rPr lang="en-US" sz="1600" dirty="0" smtClean="0">
                <a:solidFill>
                  <a:srgbClr val="151515"/>
                </a:solidFill>
                <a:ea typeface="Calibri"/>
                <a:cs typeface="Calibri"/>
                <a:sym typeface="Calibri"/>
              </a:rPr>
              <a:t>queuing </a:t>
            </a:r>
            <a:r>
              <a:rPr lang="en-US" sz="1600" dirty="0">
                <a:solidFill>
                  <a:srgbClr val="151515"/>
                </a:solidFill>
                <a:ea typeface="Calibri"/>
                <a:cs typeface="Calibri"/>
                <a:sym typeface="Calibri"/>
              </a:rPr>
              <a:t>at each </a:t>
            </a:r>
            <a:r>
              <a:rPr lang="en-US" sz="1600" dirty="0" smtClean="0">
                <a:solidFill>
                  <a:srgbClr val="151515"/>
                </a:solidFill>
                <a:ea typeface="Calibri"/>
                <a:cs typeface="Calibri"/>
                <a:sym typeface="Calibri"/>
              </a:rPr>
              <a:t>node</a:t>
            </a:r>
          </a:p>
          <a:p>
            <a:pPr lvl="1">
              <a:spcBef>
                <a:spcPts val="360"/>
              </a:spcBef>
              <a:spcAft>
                <a:spcPts val="0"/>
              </a:spcAft>
              <a:buClr>
                <a:srgbClr val="BF5C28"/>
              </a:buClr>
              <a:buSzPct val="77777"/>
              <a:buFont typeface="Arial"/>
              <a:buChar char="–"/>
            </a:pPr>
            <a:r>
              <a:rPr lang="en-US" sz="1600" dirty="0" smtClean="0">
                <a:solidFill>
                  <a:srgbClr val="151515"/>
                </a:solidFill>
                <a:ea typeface="Calibri"/>
                <a:cs typeface="Calibri"/>
                <a:sym typeface="Calibri"/>
              </a:rPr>
              <a:t>Use </a:t>
            </a:r>
            <a:r>
              <a:rPr lang="en-US" sz="1600" dirty="0">
                <a:solidFill>
                  <a:srgbClr val="151515"/>
                </a:solidFill>
                <a:ea typeface="Calibri"/>
                <a:cs typeface="Calibri"/>
                <a:sym typeface="Calibri"/>
              </a:rPr>
              <a:t>existing analytical models from the literature to choose initial parameters</a:t>
            </a:r>
          </a:p>
          <a:p>
            <a:pPr lvl="1">
              <a:spcBef>
                <a:spcPts val="360"/>
              </a:spcBef>
              <a:spcAft>
                <a:spcPts val="0"/>
              </a:spcAft>
              <a:buClr>
                <a:srgbClr val="BF5C28"/>
              </a:buClr>
              <a:buSzPct val="77777"/>
              <a:buFont typeface="Arial"/>
              <a:buChar char="–"/>
            </a:pPr>
            <a:r>
              <a:rPr lang="en-US" sz="1600" dirty="0" smtClean="0">
                <a:solidFill>
                  <a:srgbClr val="151515"/>
                </a:solidFill>
                <a:ea typeface="Calibri"/>
                <a:cs typeface="Calibri"/>
                <a:sym typeface="Calibri"/>
              </a:rPr>
              <a:t>Use </a:t>
            </a:r>
            <a:r>
              <a:rPr lang="en-US" sz="1600" dirty="0">
                <a:solidFill>
                  <a:srgbClr val="151515"/>
                </a:solidFill>
                <a:ea typeface="Calibri"/>
                <a:cs typeface="Calibri"/>
                <a:sym typeface="Calibri"/>
              </a:rPr>
              <a:t>simulation to evaluate behavior that can’t be predicted using analytical </a:t>
            </a:r>
            <a:r>
              <a:rPr lang="en-US" sz="1600" dirty="0" smtClean="0">
                <a:solidFill>
                  <a:srgbClr val="151515"/>
                </a:solidFill>
                <a:ea typeface="Calibri"/>
                <a:cs typeface="Calibri"/>
                <a:sym typeface="Calibri"/>
              </a:rPr>
              <a:t>models</a:t>
            </a:r>
          </a:p>
          <a:p>
            <a:pPr>
              <a:spcBef>
                <a:spcPts val="360"/>
              </a:spcBef>
              <a:spcAft>
                <a:spcPts val="0"/>
              </a:spcAft>
              <a:buClr>
                <a:srgbClr val="BF5C28"/>
              </a:buClr>
              <a:buSzPct val="77777"/>
              <a:buFont typeface="Arial"/>
              <a:buChar char="–"/>
            </a:pPr>
            <a:r>
              <a:rPr lang="en-US" sz="1600" dirty="0" smtClean="0">
                <a:solidFill>
                  <a:srgbClr val="151515"/>
                </a:solidFill>
                <a:ea typeface="Calibri"/>
                <a:cs typeface="Calibri"/>
                <a:sym typeface="Calibri"/>
              </a:rPr>
              <a:t>Scale:</a:t>
            </a:r>
          </a:p>
          <a:p>
            <a:pPr lvl="1">
              <a:spcBef>
                <a:spcPts val="360"/>
              </a:spcBef>
              <a:spcAft>
                <a:spcPts val="0"/>
              </a:spcAft>
              <a:buClr>
                <a:srgbClr val="BF5C28"/>
              </a:buClr>
              <a:buSzPct val="77777"/>
              <a:buFont typeface="Arial"/>
              <a:buChar char="–"/>
            </a:pPr>
            <a:r>
              <a:rPr lang="en-US" sz="1600" dirty="0" smtClean="0">
                <a:solidFill>
                  <a:srgbClr val="151515"/>
                </a:solidFill>
                <a:ea typeface="Calibri"/>
                <a:cs typeface="Calibri"/>
                <a:sym typeface="Calibri"/>
              </a:rPr>
              <a:t>O (thousands) of file servers</a:t>
            </a:r>
          </a:p>
          <a:p>
            <a:pPr lvl="1">
              <a:spcBef>
                <a:spcPts val="360"/>
              </a:spcBef>
              <a:spcAft>
                <a:spcPts val="0"/>
              </a:spcAft>
              <a:buClr>
                <a:srgbClr val="BF5C28"/>
              </a:buClr>
              <a:buSzPct val="77777"/>
              <a:buFont typeface="Arial"/>
              <a:buChar char="–"/>
            </a:pPr>
            <a:r>
              <a:rPr lang="en-US" sz="1600" dirty="0">
                <a:solidFill>
                  <a:srgbClr val="151515"/>
                </a:solidFill>
                <a:ea typeface="Calibri"/>
                <a:cs typeface="Calibri"/>
                <a:sym typeface="Calibri"/>
              </a:rPr>
              <a:t>Tolerate transient errors &lt; 15 seconds </a:t>
            </a:r>
          </a:p>
          <a:p>
            <a:pPr lvl="1">
              <a:spcBef>
                <a:spcPts val="360"/>
              </a:spcBef>
              <a:spcAft>
                <a:spcPts val="0"/>
              </a:spcAft>
              <a:buClr>
                <a:srgbClr val="BF5C28"/>
              </a:buClr>
              <a:buSzPct val="77777"/>
              <a:buFont typeface="Arial"/>
              <a:buChar char="–"/>
            </a:pPr>
            <a:r>
              <a:rPr lang="en-US" sz="1600" dirty="0">
                <a:solidFill>
                  <a:srgbClr val="151515"/>
                </a:solidFill>
                <a:ea typeface="Calibri"/>
                <a:cs typeface="Calibri"/>
                <a:sym typeface="Calibri"/>
              </a:rPr>
              <a:t>Take action (confirm failure) within 30 seconds </a:t>
            </a:r>
            <a:endParaRPr lang="en-US" sz="1600" dirty="0" smtClean="0">
              <a:solidFill>
                <a:srgbClr val="151515"/>
              </a:solidFill>
              <a:ea typeface="Calibri"/>
              <a:cs typeface="Calibri"/>
              <a:sym typeface="Calibri"/>
            </a:endParaRPr>
          </a:p>
          <a:p>
            <a:pPr>
              <a:spcBef>
                <a:spcPts val="360"/>
              </a:spcBef>
              <a:spcAft>
                <a:spcPts val="0"/>
              </a:spcAft>
              <a:buClr>
                <a:srgbClr val="BF5C28"/>
              </a:buClr>
              <a:buSzPct val="77777"/>
              <a:buFont typeface="Arial"/>
              <a:buChar char="–"/>
            </a:pPr>
            <a:r>
              <a:rPr lang="en-US" sz="1600" dirty="0" smtClean="0">
                <a:solidFill>
                  <a:srgbClr val="151515"/>
                </a:solidFill>
                <a:ea typeface="Calibri"/>
                <a:cs typeface="Calibri"/>
                <a:sym typeface="Calibri"/>
              </a:rPr>
              <a:t>Questions:</a:t>
            </a:r>
          </a:p>
          <a:p>
            <a:pPr lvl="1"/>
            <a:r>
              <a:rPr lang="en-US" sz="1600" dirty="0"/>
              <a:t>How fast do membership updates propagate through the system?</a:t>
            </a:r>
          </a:p>
          <a:p>
            <a:pPr lvl="1"/>
            <a:r>
              <a:rPr lang="en-US" sz="1600" dirty="0"/>
              <a:t>How much network traffic are we willing/able to incur</a:t>
            </a:r>
            <a:r>
              <a:rPr lang="en-US" sz="1600" dirty="0" smtClean="0"/>
              <a:t>?</a:t>
            </a:r>
            <a:endParaRPr lang="en-US" sz="1600" dirty="0"/>
          </a:p>
        </p:txBody>
      </p:sp>
      <p:sp>
        <p:nvSpPr>
          <p:cNvPr id="5" name="Slide Number Placeholder 4"/>
          <p:cNvSpPr>
            <a:spLocks noGrp="1"/>
          </p:cNvSpPr>
          <p:nvPr>
            <p:ph type="sldNum" sz="quarter" idx="12"/>
          </p:nvPr>
        </p:nvSpPr>
        <p:spPr/>
        <p:txBody>
          <a:bodyPr/>
          <a:lstStyle/>
          <a:p>
            <a:fld id="{BD13E4A7-E845-324A-8442-0D8D9B946B6E}" type="slidenum">
              <a:rPr lang="en-US" sz="1200" smtClean="0"/>
              <a:t>19</a:t>
            </a:fld>
            <a:endParaRPr lang="en-US" sz="1200" dirty="0"/>
          </a:p>
        </p:txBody>
      </p:sp>
      <p:pic>
        <p:nvPicPr>
          <p:cNvPr id="6" name="Shape 62"/>
          <p:cNvPicPr preferRelativeResize="0">
            <a:picLocks/>
          </p:cNvPicPr>
          <p:nvPr/>
        </p:nvPicPr>
        <p:blipFill rotWithShape="1">
          <a:blip r:embed="rId3">
            <a:alphaModFix/>
          </a:blip>
          <a:srcRect/>
          <a:stretch/>
        </p:blipFill>
        <p:spPr bwMode="auto">
          <a:xfrm>
            <a:off x="5987875" y="1070975"/>
            <a:ext cx="3006900" cy="4526100"/>
          </a:xfrm>
          <a:prstGeom prst="rect">
            <a:avLst/>
          </a:prstGeom>
          <a:noFill/>
          <a:ln w="9525">
            <a:noFill/>
            <a:miter lim="800000"/>
            <a:headEnd/>
            <a:tailEnd/>
          </a:ln>
          <a:effectLst/>
        </p:spPr>
      </p:pic>
      <p:sp>
        <p:nvSpPr>
          <p:cNvPr id="7" name="TextBox 6"/>
          <p:cNvSpPr txBox="1"/>
          <p:nvPr/>
        </p:nvSpPr>
        <p:spPr>
          <a:xfrm>
            <a:off x="457199" y="6165089"/>
            <a:ext cx="7823659" cy="400110"/>
          </a:xfrm>
          <a:prstGeom prst="rect">
            <a:avLst/>
          </a:prstGeom>
          <a:noFill/>
        </p:spPr>
        <p:txBody>
          <a:bodyPr wrap="square" rtlCol="0">
            <a:spAutoFit/>
          </a:bodyPr>
          <a:lstStyle/>
          <a:p>
            <a:pPr>
              <a:spcBef>
                <a:spcPts val="360"/>
              </a:spcBef>
            </a:pPr>
            <a:r>
              <a:rPr lang="en-US" sz="1000" dirty="0">
                <a:solidFill>
                  <a:srgbClr val="151515"/>
                </a:solidFill>
                <a:ea typeface="Calibri"/>
                <a:cs typeface="Calibri"/>
                <a:sym typeface="Calibri"/>
              </a:rPr>
              <a:t>[1] Das, A., Gupta, I., </a:t>
            </a:r>
            <a:r>
              <a:rPr lang="en-US" sz="1000" dirty="0" err="1">
                <a:solidFill>
                  <a:srgbClr val="151515"/>
                </a:solidFill>
                <a:ea typeface="Calibri"/>
                <a:cs typeface="Calibri"/>
                <a:sym typeface="Calibri"/>
              </a:rPr>
              <a:t>Motivala</a:t>
            </a:r>
            <a:r>
              <a:rPr lang="en-US" sz="1000" dirty="0">
                <a:solidFill>
                  <a:srgbClr val="151515"/>
                </a:solidFill>
                <a:ea typeface="Calibri"/>
                <a:cs typeface="Calibri"/>
                <a:sym typeface="Calibri"/>
              </a:rPr>
              <a:t>, A.: Swim: Scalable weakly-consistent infection-style process group membership protocol. In: Proceedings of the 2002 International Conference on Dependable Systems and Networks. pp. 303–312. DSN ’02, IEEE Computer Society Press, Washington, DC, USA (2002</a:t>
            </a:r>
            <a:r>
              <a:rPr lang="en-US" sz="1000" dirty="0" smtClean="0">
                <a:solidFill>
                  <a:srgbClr val="151515"/>
                </a:solidFill>
                <a:ea typeface="Calibri"/>
                <a:cs typeface="Calibri"/>
                <a:sym typeface="Calibri"/>
              </a:rPr>
              <a:t>)</a:t>
            </a:r>
            <a:endParaRPr lang="en-US" sz="1000" dirty="0">
              <a:solidFill>
                <a:srgbClr val="151515"/>
              </a:solidFill>
              <a:ea typeface="Calibri"/>
              <a:cs typeface="Calibri"/>
              <a:sym typeface="Calibri"/>
            </a:endParaRPr>
          </a:p>
        </p:txBody>
      </p:sp>
    </p:spTree>
    <p:extLst>
      <p:ext uri="{BB962C8B-B14F-4D97-AF65-F5344CB8AC3E}">
        <p14:creationId xmlns:p14="http://schemas.microsoft.com/office/powerpoint/2010/main" val="390983542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Outline</a:t>
            </a:r>
            <a:endParaRPr lang="en-US" sz="4000" dirty="0"/>
          </a:p>
        </p:txBody>
      </p:sp>
      <p:sp>
        <p:nvSpPr>
          <p:cNvPr id="5" name="Content Placeholder 4"/>
          <p:cNvSpPr txBox="1">
            <a:spLocks noGrp="1"/>
          </p:cNvSpPr>
          <p:nvPr>
            <p:ph idx="1"/>
          </p:nvPr>
        </p:nvSpPr>
        <p:spPr>
          <a:xfrm>
            <a:off x="109475" y="989277"/>
            <a:ext cx="8885299" cy="4856714"/>
          </a:xfrm>
          <a:prstGeom prst="rect">
            <a:avLst/>
          </a:prstGeom>
          <a:noFill/>
        </p:spPr>
        <p:txBody>
          <a:bodyPr wrap="square" rtlCol="0">
            <a:spAutoFit/>
          </a:bodyPr>
          <a:lstStyle/>
          <a:p>
            <a:r>
              <a:rPr lang="en-US" sz="3600" b="1" dirty="0" smtClean="0">
                <a:solidFill>
                  <a:schemeClr val="tx1">
                    <a:lumMod val="50000"/>
                  </a:schemeClr>
                </a:solidFill>
              </a:rPr>
              <a:t>Research problems &amp; simulation framework overview</a:t>
            </a:r>
          </a:p>
          <a:p>
            <a:r>
              <a:rPr lang="en-US" sz="3600" b="1" dirty="0" smtClean="0">
                <a:solidFill>
                  <a:srgbClr val="151515"/>
                </a:solidFill>
              </a:rPr>
              <a:t>Exploring design </a:t>
            </a:r>
            <a:r>
              <a:rPr lang="en-US" sz="3600" b="1" dirty="0">
                <a:solidFill>
                  <a:srgbClr val="151515"/>
                </a:solidFill>
              </a:rPr>
              <a:t>space of extreme-scale HPC </a:t>
            </a:r>
            <a:r>
              <a:rPr lang="en-US" sz="3600" b="1" dirty="0" smtClean="0">
                <a:solidFill>
                  <a:srgbClr val="151515"/>
                </a:solidFill>
              </a:rPr>
              <a:t>networks</a:t>
            </a:r>
          </a:p>
          <a:p>
            <a:r>
              <a:rPr lang="en-US" sz="3600" b="1" dirty="0" smtClean="0"/>
              <a:t>Resilience </a:t>
            </a:r>
            <a:r>
              <a:rPr lang="en-US" sz="3600" b="1" dirty="0"/>
              <a:t>in distributed data-intensive </a:t>
            </a:r>
            <a:r>
              <a:rPr lang="en-US" sz="3600" b="1" dirty="0" smtClean="0"/>
              <a:t>storage systems</a:t>
            </a:r>
          </a:p>
          <a:p>
            <a:r>
              <a:rPr lang="en-US" sz="3600" b="1" dirty="0"/>
              <a:t>Data movement and </a:t>
            </a:r>
            <a:r>
              <a:rPr lang="en-US" sz="3600" b="1" dirty="0" smtClean="0"/>
              <a:t>access on </a:t>
            </a:r>
            <a:r>
              <a:rPr lang="en-US" sz="3600" b="1" dirty="0"/>
              <a:t>data-intensive </a:t>
            </a:r>
            <a:r>
              <a:rPr lang="en-US" sz="3600" b="1" dirty="0" smtClean="0"/>
              <a:t>science &amp; workflow platforms</a:t>
            </a:r>
          </a:p>
        </p:txBody>
      </p:sp>
      <p:sp>
        <p:nvSpPr>
          <p:cNvPr id="6" name="Slide Number Placeholder 1"/>
          <p:cNvSpPr>
            <a:spLocks noGrp="1"/>
          </p:cNvSpPr>
          <p:nvPr>
            <p:ph type="sldNum" sz="quarter" idx="12"/>
          </p:nvPr>
        </p:nvSpPr>
        <p:spPr>
          <a:xfrm>
            <a:off x="8610600" y="6480629"/>
            <a:ext cx="384175" cy="365125"/>
          </a:xfrm>
        </p:spPr>
        <p:txBody>
          <a:bodyPr/>
          <a:lstStyle/>
          <a:p>
            <a:fld id="{69AD9993-161C-8542-8930-D8491EFB1E0E}" type="slidenum">
              <a:rPr lang="en-US" sz="1200" smtClean="0"/>
              <a:t>2</a:t>
            </a:fld>
            <a:endParaRPr lang="en-US" sz="1200" dirty="0"/>
          </a:p>
        </p:txBody>
      </p:sp>
    </p:spTree>
    <p:extLst>
      <p:ext uri="{BB962C8B-B14F-4D97-AF65-F5344CB8AC3E}">
        <p14:creationId xmlns:p14="http://schemas.microsoft.com/office/powerpoint/2010/main" val="3648203333"/>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hock-awe in one slide (without external resources).jpg"/>
          <p:cNvPicPr>
            <a:picLocks noGrp="1" noChangeAspect="1"/>
          </p:cNvPicPr>
          <p:nvPr>
            <p:ph idx="1"/>
          </p:nvPr>
        </p:nvPicPr>
        <p:blipFill rotWithShape="1">
          <a:blip r:embed="rId3">
            <a:extLst>
              <a:ext uri="{28A0092B-C50C-407E-A947-70E740481C1C}">
                <a14:useLocalDpi xmlns:a14="http://schemas.microsoft.com/office/drawing/2010/main" val="0"/>
              </a:ext>
            </a:extLst>
          </a:blip>
          <a:srcRect t="31" b="-754"/>
          <a:stretch/>
        </p:blipFill>
        <p:spPr>
          <a:xfrm>
            <a:off x="164868" y="381000"/>
            <a:ext cx="8521932" cy="5739395"/>
          </a:xfrm>
        </p:spPr>
      </p:pic>
      <p:sp>
        <p:nvSpPr>
          <p:cNvPr id="2" name="TextBox 1"/>
          <p:cNvSpPr txBox="1"/>
          <p:nvPr/>
        </p:nvSpPr>
        <p:spPr>
          <a:xfrm>
            <a:off x="6469492" y="6488668"/>
            <a:ext cx="1746955" cy="369332"/>
          </a:xfrm>
          <a:prstGeom prst="rect">
            <a:avLst/>
          </a:prstGeom>
          <a:noFill/>
        </p:spPr>
        <p:txBody>
          <a:bodyPr wrap="none" rtlCol="0">
            <a:spAutoFit/>
          </a:bodyPr>
          <a:lstStyle/>
          <a:p>
            <a:r>
              <a:rPr lang="en-US" dirty="0" smtClean="0"/>
              <a:t>Credit: Wei Tang</a:t>
            </a:r>
            <a:endParaRPr lang="en-US" dirty="0"/>
          </a:p>
        </p:txBody>
      </p:sp>
      <p:sp>
        <p:nvSpPr>
          <p:cNvPr id="7" name="Oval 6"/>
          <p:cNvSpPr/>
          <p:nvPr/>
        </p:nvSpPr>
        <p:spPr bwMode="auto">
          <a:xfrm rot="4044378">
            <a:off x="2662113" y="1417309"/>
            <a:ext cx="3745642" cy="5159507"/>
          </a:xfrm>
          <a:prstGeom prst="ellipse">
            <a:avLst/>
          </a:prstGeom>
          <a:noFill/>
          <a:ln w="76200" cap="flat" cmpd="sng" algn="ctr">
            <a:solidFill>
              <a:schemeClr val="accent3"/>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w="76200" cmpd="sng">
                <a:solidFill>
                  <a:schemeClr val="tx1"/>
                </a:solidFill>
              </a:ln>
              <a:solidFill>
                <a:schemeClr val="tx1"/>
              </a:solidFill>
              <a:effectLst/>
              <a:latin typeface="Calibri" pitchFamily="34" charset="0"/>
            </a:endParaRPr>
          </a:p>
        </p:txBody>
      </p:sp>
      <p:sp>
        <p:nvSpPr>
          <p:cNvPr id="8" name="TextBox 7"/>
          <p:cNvSpPr txBox="1"/>
          <p:nvPr/>
        </p:nvSpPr>
        <p:spPr>
          <a:xfrm>
            <a:off x="6992549" y="2586335"/>
            <a:ext cx="1618051" cy="461665"/>
          </a:xfrm>
          <a:prstGeom prst="rect">
            <a:avLst/>
          </a:prstGeom>
          <a:noFill/>
        </p:spPr>
        <p:txBody>
          <a:bodyPr wrap="none" rtlCol="0">
            <a:spAutoFit/>
          </a:bodyPr>
          <a:lstStyle/>
          <a:p>
            <a:r>
              <a:rPr lang="en-US" sz="2400" dirty="0" smtClean="0">
                <a:solidFill>
                  <a:schemeClr val="accent3"/>
                </a:solidFill>
              </a:rPr>
              <a:t>Simulation!</a:t>
            </a:r>
            <a:endParaRPr lang="en-US" sz="2400" dirty="0">
              <a:solidFill>
                <a:schemeClr val="accent3"/>
              </a:solidFill>
            </a:endParaRPr>
          </a:p>
        </p:txBody>
      </p:sp>
      <p:sp>
        <p:nvSpPr>
          <p:cNvPr id="5" name="Rectangle 4"/>
          <p:cNvSpPr/>
          <p:nvPr/>
        </p:nvSpPr>
        <p:spPr>
          <a:xfrm>
            <a:off x="5257800" y="5722203"/>
            <a:ext cx="3962400" cy="830997"/>
          </a:xfrm>
          <a:prstGeom prst="rect">
            <a:avLst/>
          </a:prstGeom>
        </p:spPr>
        <p:txBody>
          <a:bodyPr wrap="square">
            <a:spAutoFit/>
          </a:bodyPr>
          <a:lstStyle/>
          <a:p>
            <a:r>
              <a:rPr lang="en-US" sz="1200" dirty="0"/>
              <a:t>W. Tang, J. </a:t>
            </a:r>
            <a:r>
              <a:rPr lang="en-US" sz="1200" dirty="0" err="1"/>
              <a:t>Wilkening</a:t>
            </a:r>
            <a:r>
              <a:rPr lang="en-US" sz="1200" dirty="0"/>
              <a:t>, N. Desai, W. </a:t>
            </a:r>
            <a:r>
              <a:rPr lang="en-US" sz="1200" dirty="0" err="1"/>
              <a:t>Gerlach</a:t>
            </a:r>
            <a:r>
              <a:rPr lang="en-US" sz="1200" dirty="0"/>
              <a:t>, A. </a:t>
            </a:r>
            <a:r>
              <a:rPr lang="en-US" sz="1200" dirty="0" err="1"/>
              <a:t>Wilke</a:t>
            </a:r>
            <a:r>
              <a:rPr lang="en-US" sz="1200" dirty="0"/>
              <a:t>, F. Meyer, "A scalable data analysis platform for </a:t>
            </a:r>
            <a:r>
              <a:rPr lang="en-US" sz="1200" dirty="0" err="1"/>
              <a:t>metagenomics</a:t>
            </a:r>
            <a:r>
              <a:rPr lang="en-US" sz="1200" dirty="0"/>
              <a:t>," in Proc. of IEEE International Conference on Big Data, 2013</a:t>
            </a:r>
          </a:p>
        </p:txBody>
      </p:sp>
      <p:sp>
        <p:nvSpPr>
          <p:cNvPr id="9" name="Title 1"/>
          <p:cNvSpPr txBox="1">
            <a:spLocks/>
          </p:cNvSpPr>
          <p:nvPr/>
        </p:nvSpPr>
        <p:spPr bwMode="auto">
          <a:xfrm>
            <a:off x="164868" y="23272"/>
            <a:ext cx="9055332" cy="9445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600" b="1">
                <a:solidFill>
                  <a:schemeClr val="tx2"/>
                </a:solidFill>
                <a:latin typeface="+mj-lt"/>
                <a:ea typeface="+mj-ea"/>
                <a:cs typeface="+mj-cs"/>
              </a:defRPr>
            </a:lvl1pPr>
            <a:lvl2pPr algn="l" rtl="0" eaLnBrk="1" fontAlgn="base" hangingPunct="1">
              <a:spcBef>
                <a:spcPct val="0"/>
              </a:spcBef>
              <a:spcAft>
                <a:spcPct val="0"/>
              </a:spcAft>
              <a:defRPr sz="2600" b="1">
                <a:solidFill>
                  <a:schemeClr val="tx2"/>
                </a:solidFill>
                <a:latin typeface="Trebuchet MS" pitchFamily="34" charset="0"/>
              </a:defRPr>
            </a:lvl2pPr>
            <a:lvl3pPr algn="l" rtl="0" eaLnBrk="1" fontAlgn="base" hangingPunct="1">
              <a:spcBef>
                <a:spcPct val="0"/>
              </a:spcBef>
              <a:spcAft>
                <a:spcPct val="0"/>
              </a:spcAft>
              <a:defRPr sz="2600" b="1">
                <a:solidFill>
                  <a:schemeClr val="tx2"/>
                </a:solidFill>
                <a:latin typeface="Trebuchet MS" pitchFamily="34" charset="0"/>
              </a:defRPr>
            </a:lvl3pPr>
            <a:lvl4pPr algn="l" rtl="0" eaLnBrk="1" fontAlgn="base" hangingPunct="1">
              <a:spcBef>
                <a:spcPct val="0"/>
              </a:spcBef>
              <a:spcAft>
                <a:spcPct val="0"/>
              </a:spcAft>
              <a:defRPr sz="2600" b="1">
                <a:solidFill>
                  <a:schemeClr val="tx2"/>
                </a:solidFill>
                <a:latin typeface="Trebuchet MS" pitchFamily="34" charset="0"/>
              </a:defRPr>
            </a:lvl4pPr>
            <a:lvl5pPr algn="l" rtl="0" eaLnBrk="1" fontAlgn="base" hangingPunct="1">
              <a:spcBef>
                <a:spcPct val="0"/>
              </a:spcBef>
              <a:spcAft>
                <a:spcPct val="0"/>
              </a:spcAft>
              <a:defRPr sz="2600" b="1">
                <a:solidFill>
                  <a:schemeClr val="tx2"/>
                </a:solidFill>
                <a:latin typeface="Trebuchet MS" pitchFamily="34" charset="0"/>
              </a:defRPr>
            </a:lvl5pPr>
            <a:lvl6pPr marL="457200" algn="l" rtl="0" eaLnBrk="1" fontAlgn="base" hangingPunct="1">
              <a:spcBef>
                <a:spcPct val="0"/>
              </a:spcBef>
              <a:spcAft>
                <a:spcPct val="0"/>
              </a:spcAft>
              <a:defRPr sz="2600" b="1">
                <a:solidFill>
                  <a:schemeClr val="tx2"/>
                </a:solidFill>
                <a:latin typeface="Trebuchet MS" pitchFamily="34" charset="0"/>
              </a:defRPr>
            </a:lvl6pPr>
            <a:lvl7pPr marL="914400" algn="l" rtl="0" eaLnBrk="1" fontAlgn="base" hangingPunct="1">
              <a:spcBef>
                <a:spcPct val="0"/>
              </a:spcBef>
              <a:spcAft>
                <a:spcPct val="0"/>
              </a:spcAft>
              <a:defRPr sz="2600" b="1">
                <a:solidFill>
                  <a:schemeClr val="tx2"/>
                </a:solidFill>
                <a:latin typeface="Trebuchet MS" pitchFamily="34" charset="0"/>
              </a:defRPr>
            </a:lvl7pPr>
            <a:lvl8pPr marL="1371600" algn="l" rtl="0" eaLnBrk="1" fontAlgn="base" hangingPunct="1">
              <a:spcBef>
                <a:spcPct val="0"/>
              </a:spcBef>
              <a:spcAft>
                <a:spcPct val="0"/>
              </a:spcAft>
              <a:defRPr sz="2600" b="1">
                <a:solidFill>
                  <a:schemeClr val="tx2"/>
                </a:solidFill>
                <a:latin typeface="Trebuchet MS" pitchFamily="34" charset="0"/>
              </a:defRPr>
            </a:lvl8pPr>
            <a:lvl9pPr marL="1828800" algn="l" rtl="0" eaLnBrk="1" fontAlgn="base" hangingPunct="1">
              <a:spcBef>
                <a:spcPct val="0"/>
              </a:spcBef>
              <a:spcAft>
                <a:spcPct val="0"/>
              </a:spcAft>
              <a:defRPr sz="2600" b="1">
                <a:solidFill>
                  <a:schemeClr val="tx2"/>
                </a:solidFill>
                <a:latin typeface="Trebuchet MS" pitchFamily="34" charset="0"/>
              </a:defRPr>
            </a:lvl9pPr>
          </a:lstStyle>
          <a:p>
            <a:r>
              <a:rPr lang="en-US" dirty="0" smtClean="0"/>
              <a:t>CODES Service Models: MGRAST </a:t>
            </a:r>
            <a:r>
              <a:rPr lang="en-US" dirty="0" err="1" smtClean="0"/>
              <a:t>Metagenomics</a:t>
            </a:r>
            <a:r>
              <a:rPr lang="en-US" dirty="0" smtClean="0"/>
              <a:t> Analytic Server</a:t>
            </a:r>
            <a:endParaRPr lang="en-US" dirty="0"/>
          </a:p>
        </p:txBody>
      </p:sp>
      <p:sp>
        <p:nvSpPr>
          <p:cNvPr id="11" name="Slide Number Placeholder 1"/>
          <p:cNvSpPr>
            <a:spLocks noGrp="1"/>
          </p:cNvSpPr>
          <p:nvPr>
            <p:ph type="sldNum" sz="quarter" idx="12"/>
          </p:nvPr>
        </p:nvSpPr>
        <p:spPr>
          <a:xfrm>
            <a:off x="8610600" y="6489700"/>
            <a:ext cx="384175" cy="365125"/>
          </a:xfrm>
        </p:spPr>
        <p:txBody>
          <a:bodyPr/>
          <a:lstStyle/>
          <a:p>
            <a:fld id="{69AD9993-161C-8542-8930-D8491EFB1E0E}" type="slidenum">
              <a:rPr lang="en-US" sz="1200" smtClean="0"/>
              <a:t>20</a:t>
            </a:fld>
            <a:endParaRPr lang="en-US" sz="1200" dirty="0"/>
          </a:p>
        </p:txBody>
      </p:sp>
    </p:spTree>
    <p:extLst>
      <p:ext uri="{BB962C8B-B14F-4D97-AF65-F5344CB8AC3E}">
        <p14:creationId xmlns:p14="http://schemas.microsoft.com/office/powerpoint/2010/main" val="192699685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31947"/>
            <a:ext cx="8229600" cy="4906963"/>
          </a:xfrm>
        </p:spPr>
        <p:txBody>
          <a:bodyPr/>
          <a:lstStyle/>
          <a:p>
            <a:r>
              <a:rPr lang="en-US" dirty="0" smtClean="0"/>
              <a:t>Research Questions:</a:t>
            </a:r>
          </a:p>
          <a:p>
            <a:pPr lvl="1"/>
            <a:r>
              <a:rPr lang="en-US" dirty="0"/>
              <a:t>Evaluate effects of various </a:t>
            </a:r>
            <a:r>
              <a:rPr lang="en-US" dirty="0" smtClean="0"/>
              <a:t>configurations on </a:t>
            </a:r>
            <a:r>
              <a:rPr lang="en-US" dirty="0" err="1"/>
              <a:t>metagenomics</a:t>
            </a:r>
            <a:r>
              <a:rPr lang="en-US" dirty="0"/>
              <a:t> / bioinformatics </a:t>
            </a:r>
            <a:r>
              <a:rPr lang="en-US" dirty="0" smtClean="0"/>
              <a:t>workflows</a:t>
            </a:r>
          </a:p>
          <a:p>
            <a:pPr lvl="1"/>
            <a:r>
              <a:rPr lang="en-US" dirty="0" smtClean="0"/>
              <a:t>Effectiveness of a resource configuration</a:t>
            </a:r>
          </a:p>
          <a:p>
            <a:pPr lvl="1"/>
            <a:r>
              <a:rPr lang="en-US" dirty="0" smtClean="0"/>
              <a:t>Exploring scheduling algorithms (data-aware scheduling)</a:t>
            </a:r>
          </a:p>
          <a:p>
            <a:pPr lvl="1"/>
            <a:r>
              <a:rPr lang="en-US" dirty="0" smtClean="0"/>
              <a:t>Distribute data to take advantage of locality of access</a:t>
            </a:r>
            <a:endParaRPr lang="en-US" dirty="0"/>
          </a:p>
          <a:p>
            <a:pPr lvl="2"/>
            <a:r>
              <a:rPr lang="en-US" dirty="0"/>
              <a:t>Proxy servers, hierarchical server topology</a:t>
            </a:r>
          </a:p>
          <a:p>
            <a:pPr lvl="1"/>
            <a:endParaRPr lang="en-US" dirty="0" smtClean="0"/>
          </a:p>
          <a:p>
            <a:pPr lvl="1"/>
            <a:endParaRPr lang="en-US" dirty="0"/>
          </a:p>
        </p:txBody>
      </p:sp>
      <p:sp>
        <p:nvSpPr>
          <p:cNvPr id="5" name="Slide Number Placeholder 4"/>
          <p:cNvSpPr>
            <a:spLocks noGrp="1"/>
          </p:cNvSpPr>
          <p:nvPr>
            <p:ph type="sldNum" sz="quarter" idx="12"/>
          </p:nvPr>
        </p:nvSpPr>
        <p:spPr/>
        <p:txBody>
          <a:bodyPr/>
          <a:lstStyle/>
          <a:p>
            <a:fld id="{BD13E4A7-E845-324A-8442-0D8D9B946B6E}" type="slidenum">
              <a:rPr lang="en-US" sz="1200" smtClean="0"/>
              <a:t>21</a:t>
            </a:fld>
            <a:endParaRPr lang="en-US" sz="1200" dirty="0"/>
          </a:p>
        </p:txBody>
      </p:sp>
      <p:graphicFrame>
        <p:nvGraphicFramePr>
          <p:cNvPr id="35" name="Chart 34"/>
          <p:cNvGraphicFramePr>
            <a:graphicFrameLocks/>
          </p:cNvGraphicFramePr>
          <p:nvPr>
            <p:extLst>
              <p:ext uri="{D42A27DB-BD31-4B8C-83A1-F6EECF244321}">
                <p14:modId xmlns:p14="http://schemas.microsoft.com/office/powerpoint/2010/main" val="1287114571"/>
              </p:ext>
            </p:extLst>
          </p:nvPr>
        </p:nvGraphicFramePr>
        <p:xfrm>
          <a:off x="585073" y="3323846"/>
          <a:ext cx="3886200" cy="2759766"/>
        </p:xfrm>
        <a:graphic>
          <a:graphicData uri="http://schemas.openxmlformats.org/drawingml/2006/chart">
            <c:chart xmlns:c="http://schemas.openxmlformats.org/drawingml/2006/chart" xmlns:r="http://schemas.openxmlformats.org/officeDocument/2006/relationships" r:id="rId3"/>
          </a:graphicData>
        </a:graphic>
      </p:graphicFrame>
      <p:sp>
        <p:nvSpPr>
          <p:cNvPr id="36" name="TextBox 35"/>
          <p:cNvSpPr txBox="1"/>
          <p:nvPr/>
        </p:nvSpPr>
        <p:spPr>
          <a:xfrm>
            <a:off x="5334000" y="6165993"/>
            <a:ext cx="3048000" cy="276999"/>
          </a:xfrm>
          <a:prstGeom prst="rect">
            <a:avLst/>
          </a:prstGeom>
          <a:noFill/>
        </p:spPr>
        <p:txBody>
          <a:bodyPr wrap="square" rtlCol="0">
            <a:spAutoFit/>
          </a:bodyPr>
          <a:lstStyle/>
          <a:p>
            <a:r>
              <a:rPr lang="en-US" sz="1200" b="1" dirty="0" smtClean="0"/>
              <a:t>Number of awe-clients</a:t>
            </a:r>
            <a:endParaRPr lang="en-US" sz="1200" b="1" dirty="0"/>
          </a:p>
        </p:txBody>
      </p:sp>
      <p:sp>
        <p:nvSpPr>
          <p:cNvPr id="37" name="TextBox 36"/>
          <p:cNvSpPr txBox="1"/>
          <p:nvPr/>
        </p:nvSpPr>
        <p:spPr>
          <a:xfrm>
            <a:off x="7247820" y="6158545"/>
            <a:ext cx="1746955" cy="369332"/>
          </a:xfrm>
          <a:prstGeom prst="rect">
            <a:avLst/>
          </a:prstGeom>
          <a:noFill/>
        </p:spPr>
        <p:txBody>
          <a:bodyPr wrap="none" rtlCol="0">
            <a:spAutoFit/>
          </a:bodyPr>
          <a:lstStyle/>
          <a:p>
            <a:r>
              <a:rPr lang="en-US" dirty="0" smtClean="0"/>
              <a:t>Credit: Wei Tang</a:t>
            </a:r>
            <a:endParaRPr lang="en-US" dirty="0"/>
          </a:p>
        </p:txBody>
      </p:sp>
      <p:graphicFrame>
        <p:nvGraphicFramePr>
          <p:cNvPr id="38" name="Chart 37"/>
          <p:cNvGraphicFramePr>
            <a:graphicFrameLocks/>
          </p:cNvGraphicFramePr>
          <p:nvPr>
            <p:extLst>
              <p:ext uri="{D42A27DB-BD31-4B8C-83A1-F6EECF244321}">
                <p14:modId xmlns:p14="http://schemas.microsoft.com/office/powerpoint/2010/main" val="2582454528"/>
              </p:ext>
            </p:extLst>
          </p:nvPr>
        </p:nvGraphicFramePr>
        <p:xfrm>
          <a:off x="4724400" y="3323846"/>
          <a:ext cx="3962400" cy="2758633"/>
        </p:xfrm>
        <a:graphic>
          <a:graphicData uri="http://schemas.openxmlformats.org/drawingml/2006/chart">
            <c:chart xmlns:c="http://schemas.openxmlformats.org/drawingml/2006/chart" xmlns:r="http://schemas.openxmlformats.org/officeDocument/2006/relationships" r:id="rId4"/>
          </a:graphicData>
        </a:graphic>
      </p:graphicFrame>
      <p:sp>
        <p:nvSpPr>
          <p:cNvPr id="41" name="Title 1"/>
          <p:cNvSpPr txBox="1">
            <a:spLocks/>
          </p:cNvSpPr>
          <p:nvPr/>
        </p:nvSpPr>
        <p:spPr bwMode="auto">
          <a:xfrm>
            <a:off x="457200" y="38213"/>
            <a:ext cx="8686800" cy="9445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600" b="1">
                <a:solidFill>
                  <a:schemeClr val="tx2"/>
                </a:solidFill>
                <a:latin typeface="+mj-lt"/>
                <a:ea typeface="+mj-ea"/>
                <a:cs typeface="+mj-cs"/>
              </a:defRPr>
            </a:lvl1pPr>
            <a:lvl2pPr algn="l" rtl="0" eaLnBrk="1" fontAlgn="base" hangingPunct="1">
              <a:spcBef>
                <a:spcPct val="0"/>
              </a:spcBef>
              <a:spcAft>
                <a:spcPct val="0"/>
              </a:spcAft>
              <a:defRPr sz="2600" b="1">
                <a:solidFill>
                  <a:schemeClr val="tx2"/>
                </a:solidFill>
                <a:latin typeface="Trebuchet MS" pitchFamily="34" charset="0"/>
              </a:defRPr>
            </a:lvl2pPr>
            <a:lvl3pPr algn="l" rtl="0" eaLnBrk="1" fontAlgn="base" hangingPunct="1">
              <a:spcBef>
                <a:spcPct val="0"/>
              </a:spcBef>
              <a:spcAft>
                <a:spcPct val="0"/>
              </a:spcAft>
              <a:defRPr sz="2600" b="1">
                <a:solidFill>
                  <a:schemeClr val="tx2"/>
                </a:solidFill>
                <a:latin typeface="Trebuchet MS" pitchFamily="34" charset="0"/>
              </a:defRPr>
            </a:lvl3pPr>
            <a:lvl4pPr algn="l" rtl="0" eaLnBrk="1" fontAlgn="base" hangingPunct="1">
              <a:spcBef>
                <a:spcPct val="0"/>
              </a:spcBef>
              <a:spcAft>
                <a:spcPct val="0"/>
              </a:spcAft>
              <a:defRPr sz="2600" b="1">
                <a:solidFill>
                  <a:schemeClr val="tx2"/>
                </a:solidFill>
                <a:latin typeface="Trebuchet MS" pitchFamily="34" charset="0"/>
              </a:defRPr>
            </a:lvl4pPr>
            <a:lvl5pPr algn="l" rtl="0" eaLnBrk="1" fontAlgn="base" hangingPunct="1">
              <a:spcBef>
                <a:spcPct val="0"/>
              </a:spcBef>
              <a:spcAft>
                <a:spcPct val="0"/>
              </a:spcAft>
              <a:defRPr sz="2600" b="1">
                <a:solidFill>
                  <a:schemeClr val="tx2"/>
                </a:solidFill>
                <a:latin typeface="Trebuchet MS" pitchFamily="34" charset="0"/>
              </a:defRPr>
            </a:lvl5pPr>
            <a:lvl6pPr marL="457200" algn="l" rtl="0" eaLnBrk="1" fontAlgn="base" hangingPunct="1">
              <a:spcBef>
                <a:spcPct val="0"/>
              </a:spcBef>
              <a:spcAft>
                <a:spcPct val="0"/>
              </a:spcAft>
              <a:defRPr sz="2600" b="1">
                <a:solidFill>
                  <a:schemeClr val="tx2"/>
                </a:solidFill>
                <a:latin typeface="Trebuchet MS" pitchFamily="34" charset="0"/>
              </a:defRPr>
            </a:lvl6pPr>
            <a:lvl7pPr marL="914400" algn="l" rtl="0" eaLnBrk="1" fontAlgn="base" hangingPunct="1">
              <a:spcBef>
                <a:spcPct val="0"/>
              </a:spcBef>
              <a:spcAft>
                <a:spcPct val="0"/>
              </a:spcAft>
              <a:defRPr sz="2600" b="1">
                <a:solidFill>
                  <a:schemeClr val="tx2"/>
                </a:solidFill>
                <a:latin typeface="Trebuchet MS" pitchFamily="34" charset="0"/>
              </a:defRPr>
            </a:lvl7pPr>
            <a:lvl8pPr marL="1371600" algn="l" rtl="0" eaLnBrk="1" fontAlgn="base" hangingPunct="1">
              <a:spcBef>
                <a:spcPct val="0"/>
              </a:spcBef>
              <a:spcAft>
                <a:spcPct val="0"/>
              </a:spcAft>
              <a:defRPr sz="2600" b="1">
                <a:solidFill>
                  <a:schemeClr val="tx2"/>
                </a:solidFill>
                <a:latin typeface="Trebuchet MS" pitchFamily="34" charset="0"/>
              </a:defRPr>
            </a:lvl8pPr>
            <a:lvl9pPr marL="1828800" algn="l" rtl="0" eaLnBrk="1" fontAlgn="base" hangingPunct="1">
              <a:spcBef>
                <a:spcPct val="0"/>
              </a:spcBef>
              <a:spcAft>
                <a:spcPct val="0"/>
              </a:spcAft>
              <a:defRPr sz="2600" b="1">
                <a:solidFill>
                  <a:schemeClr val="tx2"/>
                </a:solidFill>
                <a:latin typeface="Trebuchet MS" pitchFamily="34" charset="0"/>
              </a:defRPr>
            </a:lvl9pPr>
          </a:lstStyle>
          <a:p>
            <a:r>
              <a:rPr lang="en-US" dirty="0" smtClean="0"/>
              <a:t>CODES Service Models: MGRAST </a:t>
            </a:r>
            <a:r>
              <a:rPr lang="en-US" dirty="0" err="1" smtClean="0"/>
              <a:t>Metagenomics</a:t>
            </a:r>
            <a:r>
              <a:rPr lang="en-US" dirty="0" smtClean="0"/>
              <a:t> Analytic Server</a:t>
            </a:r>
            <a:endParaRPr lang="en-US" dirty="0"/>
          </a:p>
        </p:txBody>
      </p:sp>
      <p:sp>
        <p:nvSpPr>
          <p:cNvPr id="42" name="TextBox 41"/>
          <p:cNvSpPr txBox="1"/>
          <p:nvPr/>
        </p:nvSpPr>
        <p:spPr>
          <a:xfrm>
            <a:off x="949124" y="6050465"/>
            <a:ext cx="3048000" cy="276999"/>
          </a:xfrm>
          <a:prstGeom prst="rect">
            <a:avLst/>
          </a:prstGeom>
          <a:noFill/>
        </p:spPr>
        <p:txBody>
          <a:bodyPr wrap="square" rtlCol="0">
            <a:spAutoFit/>
          </a:bodyPr>
          <a:lstStyle/>
          <a:p>
            <a:r>
              <a:rPr lang="en-US" sz="1200" b="1" dirty="0" smtClean="0"/>
              <a:t>Number of awe-clients</a:t>
            </a:r>
            <a:endParaRPr lang="en-US" sz="1200" b="1" dirty="0"/>
          </a:p>
        </p:txBody>
      </p:sp>
      <p:sp>
        <p:nvSpPr>
          <p:cNvPr id="43" name="TextBox 42"/>
          <p:cNvSpPr txBox="1"/>
          <p:nvPr/>
        </p:nvSpPr>
        <p:spPr>
          <a:xfrm>
            <a:off x="1101524" y="3185346"/>
            <a:ext cx="3048000" cy="276999"/>
          </a:xfrm>
          <a:prstGeom prst="rect">
            <a:avLst/>
          </a:prstGeom>
          <a:noFill/>
        </p:spPr>
        <p:txBody>
          <a:bodyPr wrap="square" rtlCol="0">
            <a:spAutoFit/>
          </a:bodyPr>
          <a:lstStyle/>
          <a:p>
            <a:r>
              <a:rPr lang="en-US" sz="1200" b="1" dirty="0" smtClean="0"/>
              <a:t>Job response time</a:t>
            </a:r>
            <a:endParaRPr lang="en-US" sz="1200" b="1" dirty="0"/>
          </a:p>
        </p:txBody>
      </p:sp>
      <p:sp>
        <p:nvSpPr>
          <p:cNvPr id="44" name="TextBox 43"/>
          <p:cNvSpPr txBox="1"/>
          <p:nvPr/>
        </p:nvSpPr>
        <p:spPr>
          <a:xfrm>
            <a:off x="5723820" y="3185346"/>
            <a:ext cx="3048000" cy="276999"/>
          </a:xfrm>
          <a:prstGeom prst="rect">
            <a:avLst/>
          </a:prstGeom>
          <a:noFill/>
        </p:spPr>
        <p:txBody>
          <a:bodyPr wrap="square" rtlCol="0">
            <a:spAutoFit/>
          </a:bodyPr>
          <a:lstStyle/>
          <a:p>
            <a:r>
              <a:rPr lang="en-US" sz="1200" b="1" dirty="0" smtClean="0"/>
              <a:t>Utilization</a:t>
            </a:r>
            <a:endParaRPr lang="en-US" sz="1200" b="1" dirty="0"/>
          </a:p>
        </p:txBody>
      </p:sp>
    </p:spTree>
    <p:extLst>
      <p:ext uri="{BB962C8B-B14F-4D97-AF65-F5344CB8AC3E}">
        <p14:creationId xmlns:p14="http://schemas.microsoft.com/office/powerpoint/2010/main" val="1214556374"/>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CODES Service Models: High-Energy Physics (HEP) Science Data </a:t>
            </a:r>
            <a:r>
              <a:rPr lang="en-US" dirty="0"/>
              <a:t>Facility (R. Ross, M. Mubarak)</a:t>
            </a:r>
          </a:p>
        </p:txBody>
      </p:sp>
      <p:pic>
        <p:nvPicPr>
          <p:cNvPr id="10" name="Picture 9" descr="fnal-data-facility.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698" y="1219200"/>
            <a:ext cx="7436861" cy="5060645"/>
          </a:xfrm>
          <a:prstGeom prst="rect">
            <a:avLst/>
          </a:prstGeom>
        </p:spPr>
      </p:pic>
      <p:sp>
        <p:nvSpPr>
          <p:cNvPr id="11" name="TextBox 10"/>
          <p:cNvSpPr txBox="1"/>
          <p:nvPr/>
        </p:nvSpPr>
        <p:spPr>
          <a:xfrm>
            <a:off x="2002118" y="6264473"/>
            <a:ext cx="4631764" cy="307777"/>
          </a:xfrm>
          <a:prstGeom prst="rect">
            <a:avLst/>
          </a:prstGeom>
          <a:noFill/>
        </p:spPr>
        <p:txBody>
          <a:bodyPr wrap="square" rtlCol="0">
            <a:spAutoFit/>
          </a:bodyPr>
          <a:lstStyle/>
          <a:p>
            <a:r>
              <a:rPr lang="en-US" sz="1400" b="1" dirty="0" smtClean="0">
                <a:solidFill>
                  <a:schemeClr val="tx2">
                    <a:lumMod val="50000"/>
                  </a:schemeClr>
                </a:solidFill>
              </a:rPr>
              <a:t>Image Credit: Andrew Norman, Adam Lyon @ </a:t>
            </a:r>
            <a:r>
              <a:rPr lang="en-US" sz="1400" b="1" dirty="0" err="1" smtClean="0">
                <a:solidFill>
                  <a:schemeClr val="tx2">
                    <a:lumMod val="50000"/>
                  </a:schemeClr>
                </a:solidFill>
              </a:rPr>
              <a:t>Fermilab</a:t>
            </a:r>
            <a:endParaRPr lang="en-US" sz="1400" b="1" dirty="0">
              <a:solidFill>
                <a:schemeClr val="tx2">
                  <a:lumMod val="50000"/>
                </a:schemeClr>
              </a:solidFill>
            </a:endParaRPr>
          </a:p>
        </p:txBody>
      </p:sp>
      <p:sp>
        <p:nvSpPr>
          <p:cNvPr id="6" name="Slide Number Placeholder 1"/>
          <p:cNvSpPr>
            <a:spLocks noGrp="1"/>
          </p:cNvSpPr>
          <p:nvPr>
            <p:ph type="sldNum" sz="quarter" idx="12"/>
          </p:nvPr>
        </p:nvSpPr>
        <p:spPr>
          <a:xfrm>
            <a:off x="8610600" y="6489700"/>
            <a:ext cx="384175" cy="365125"/>
          </a:xfrm>
        </p:spPr>
        <p:txBody>
          <a:bodyPr/>
          <a:lstStyle/>
          <a:p>
            <a:fld id="{69AD9993-161C-8542-8930-D8491EFB1E0E}" type="slidenum">
              <a:rPr lang="en-US" sz="1200" smtClean="0"/>
              <a:t>22</a:t>
            </a:fld>
            <a:endParaRPr lang="en-US" sz="1200" dirty="0"/>
          </a:p>
        </p:txBody>
      </p:sp>
      <p:sp>
        <p:nvSpPr>
          <p:cNvPr id="3" name="TextBox 2"/>
          <p:cNvSpPr txBox="1"/>
          <p:nvPr/>
        </p:nvSpPr>
        <p:spPr>
          <a:xfrm>
            <a:off x="7692059" y="4057498"/>
            <a:ext cx="1302715" cy="1477328"/>
          </a:xfrm>
          <a:prstGeom prst="rect">
            <a:avLst/>
          </a:prstGeom>
          <a:noFill/>
        </p:spPr>
        <p:txBody>
          <a:bodyPr wrap="square" rtlCol="0">
            <a:spAutoFit/>
          </a:bodyPr>
          <a:lstStyle/>
          <a:p>
            <a:r>
              <a:rPr lang="en-US" b="1" dirty="0" smtClean="0">
                <a:solidFill>
                  <a:srgbClr val="FF0000"/>
                </a:solidFill>
              </a:rPr>
              <a:t>~85PB tape capacity w/ ~55PB currently used</a:t>
            </a:r>
            <a:endParaRPr lang="en-US" b="1" dirty="0">
              <a:solidFill>
                <a:srgbClr val="FF0000"/>
              </a:solidFill>
            </a:endParaRPr>
          </a:p>
        </p:txBody>
      </p:sp>
    </p:spTree>
    <p:extLst>
      <p:ext uri="{BB962C8B-B14F-4D97-AF65-F5344CB8AC3E}">
        <p14:creationId xmlns:p14="http://schemas.microsoft.com/office/powerpoint/2010/main" val="3739553392"/>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CODES Service Models: High-Energy Physics (HEP) Data Facility (R. Ross, M. Mubarak)</a:t>
            </a:r>
            <a:endParaRPr lang="en-US" dirty="0"/>
          </a:p>
        </p:txBody>
      </p:sp>
      <p:sp>
        <p:nvSpPr>
          <p:cNvPr id="3" name="Content Placeholder 2"/>
          <p:cNvSpPr>
            <a:spLocks noGrp="1"/>
          </p:cNvSpPr>
          <p:nvPr>
            <p:ph idx="1"/>
          </p:nvPr>
        </p:nvSpPr>
        <p:spPr>
          <a:xfrm>
            <a:off x="0" y="1219200"/>
            <a:ext cx="4482353" cy="4906963"/>
          </a:xfrm>
        </p:spPr>
        <p:txBody>
          <a:bodyPr/>
          <a:lstStyle/>
          <a:p>
            <a:r>
              <a:rPr lang="en-US" sz="1800" dirty="0">
                <a:solidFill>
                  <a:srgbClr val="10253F"/>
                </a:solidFill>
                <a:latin typeface="Calisto MT"/>
                <a:cs typeface="Calisto MT"/>
              </a:rPr>
              <a:t>Experimental/observational data</a:t>
            </a:r>
            <a:br>
              <a:rPr lang="en-US" sz="1800" dirty="0">
                <a:solidFill>
                  <a:srgbClr val="10253F"/>
                </a:solidFill>
                <a:latin typeface="Calisto MT"/>
                <a:cs typeface="Calisto MT"/>
              </a:rPr>
            </a:br>
            <a:r>
              <a:rPr lang="en-US" sz="1800" dirty="0">
                <a:solidFill>
                  <a:srgbClr val="10253F"/>
                </a:solidFill>
                <a:latin typeface="Calisto MT"/>
                <a:cs typeface="Calisto MT"/>
              </a:rPr>
              <a:t>processing pipeline @ </a:t>
            </a:r>
            <a:r>
              <a:rPr lang="en-US" sz="1800" dirty="0" err="1">
                <a:solidFill>
                  <a:srgbClr val="10253F"/>
                </a:solidFill>
                <a:latin typeface="Calisto MT"/>
                <a:cs typeface="Calisto MT"/>
              </a:rPr>
              <a:t>Fermilab</a:t>
            </a:r>
            <a:endParaRPr lang="en-US" sz="1800" dirty="0">
              <a:solidFill>
                <a:srgbClr val="10253F"/>
              </a:solidFill>
              <a:latin typeface="Calisto MT"/>
              <a:cs typeface="Calisto MT"/>
            </a:endParaRPr>
          </a:p>
          <a:p>
            <a:r>
              <a:rPr lang="en-US" sz="1800" dirty="0" smtClean="0">
                <a:latin typeface="Calisto MT"/>
                <a:cs typeface="Calisto MT"/>
              </a:rPr>
              <a:t>Work underway to develop an end</a:t>
            </a:r>
            <a:r>
              <a:rPr lang="en-US" sz="1800" dirty="0">
                <a:latin typeface="Calisto MT"/>
                <a:cs typeface="Calisto MT"/>
              </a:rPr>
              <a:t>-to-end simulation </a:t>
            </a:r>
            <a:r>
              <a:rPr lang="en-US" sz="1800" dirty="0" smtClean="0">
                <a:latin typeface="Calisto MT"/>
                <a:cs typeface="Calisto MT"/>
              </a:rPr>
              <a:t>of </a:t>
            </a:r>
            <a:r>
              <a:rPr lang="en-US" sz="1800" dirty="0" err="1" smtClean="0">
                <a:latin typeface="Calisto MT"/>
                <a:cs typeface="Calisto MT"/>
              </a:rPr>
              <a:t>Fermilab’s</a:t>
            </a:r>
            <a:r>
              <a:rPr lang="en-US" sz="1800" dirty="0" smtClean="0">
                <a:latin typeface="Calisto MT"/>
                <a:cs typeface="Calisto MT"/>
              </a:rPr>
              <a:t> HEP scientific </a:t>
            </a:r>
            <a:r>
              <a:rPr lang="en-US" sz="1800" dirty="0">
                <a:latin typeface="Calisto MT"/>
                <a:cs typeface="Calisto MT"/>
              </a:rPr>
              <a:t>data </a:t>
            </a:r>
            <a:r>
              <a:rPr lang="en-US" sz="1800" dirty="0" smtClean="0">
                <a:latin typeface="Calisto MT"/>
                <a:cs typeface="Calisto MT"/>
              </a:rPr>
              <a:t>facility</a:t>
            </a:r>
            <a:endParaRPr lang="en-US" sz="1800" dirty="0">
              <a:latin typeface="Calisto MT"/>
              <a:cs typeface="Calisto MT"/>
            </a:endParaRPr>
          </a:p>
          <a:p>
            <a:pPr lvl="1"/>
            <a:r>
              <a:rPr lang="en-US" b="1" dirty="0" smtClean="0">
                <a:solidFill>
                  <a:srgbClr val="FF0000"/>
                </a:solidFill>
                <a:latin typeface="Calisto MT"/>
                <a:cs typeface="Calisto MT"/>
              </a:rPr>
              <a:t>Validate the simulation </a:t>
            </a:r>
            <a:r>
              <a:rPr lang="en-US" b="1" dirty="0">
                <a:solidFill>
                  <a:srgbClr val="FF0000"/>
                </a:solidFill>
                <a:latin typeface="Calisto MT"/>
                <a:cs typeface="Calisto MT"/>
              </a:rPr>
              <a:t>against actual </a:t>
            </a:r>
            <a:r>
              <a:rPr lang="en-US" b="1" dirty="0" smtClean="0">
                <a:solidFill>
                  <a:srgbClr val="FF0000"/>
                </a:solidFill>
                <a:latin typeface="Calisto MT"/>
                <a:cs typeface="Calisto MT"/>
              </a:rPr>
              <a:t>data facility logging information</a:t>
            </a:r>
          </a:p>
          <a:p>
            <a:pPr lvl="1"/>
            <a:r>
              <a:rPr lang="en-US" b="1" dirty="0" smtClean="0">
                <a:solidFill>
                  <a:srgbClr val="FF0000"/>
                </a:solidFill>
                <a:latin typeface="Calisto MT"/>
                <a:cs typeface="Calisto MT"/>
              </a:rPr>
              <a:t>Use realistic HEP workflows scenarios</a:t>
            </a:r>
          </a:p>
          <a:p>
            <a:r>
              <a:rPr lang="en-US" sz="1800" dirty="0" smtClean="0">
                <a:latin typeface="Calisto MT"/>
                <a:cs typeface="Calisto MT"/>
              </a:rPr>
              <a:t>Research Questions:</a:t>
            </a:r>
          </a:p>
          <a:p>
            <a:pPr lvl="1"/>
            <a:r>
              <a:rPr lang="en-US" sz="1600" dirty="0" smtClean="0">
                <a:latin typeface="Calisto MT"/>
                <a:cs typeface="Calisto MT"/>
              </a:rPr>
              <a:t>How best to </a:t>
            </a:r>
            <a:r>
              <a:rPr lang="en-US" sz="1600" dirty="0">
                <a:latin typeface="Calisto MT"/>
                <a:cs typeface="Calisto MT"/>
              </a:rPr>
              <a:t>configure existing </a:t>
            </a:r>
            <a:r>
              <a:rPr lang="en-US" sz="1600" dirty="0" err="1">
                <a:latin typeface="Calisto MT"/>
                <a:cs typeface="Calisto MT"/>
              </a:rPr>
              <a:t>peta</a:t>
            </a:r>
            <a:r>
              <a:rPr lang="en-US" sz="1600" dirty="0">
                <a:latin typeface="Calisto MT"/>
                <a:cs typeface="Calisto MT"/>
              </a:rPr>
              <a:t>-byte scale storage systems</a:t>
            </a:r>
            <a:r>
              <a:rPr lang="en-US" sz="1600" dirty="0" smtClean="0">
                <a:latin typeface="Calisto MT"/>
                <a:cs typeface="Calisto MT"/>
              </a:rPr>
              <a:t>? E.g. how to increase cache </a:t>
            </a:r>
            <a:r>
              <a:rPr lang="en-US" sz="1600" dirty="0">
                <a:latin typeface="Calisto MT"/>
                <a:cs typeface="Calisto MT"/>
              </a:rPr>
              <a:t>life times, trying different cache policies </a:t>
            </a:r>
          </a:p>
          <a:p>
            <a:pPr lvl="1"/>
            <a:r>
              <a:rPr lang="en-US" sz="1600" dirty="0">
                <a:latin typeface="Calisto MT"/>
                <a:cs typeface="Calisto MT"/>
              </a:rPr>
              <a:t>How to quantify the value for deploying new hardware</a:t>
            </a:r>
            <a:r>
              <a:rPr lang="en-US" sz="1600" dirty="0" smtClean="0">
                <a:latin typeface="Calisto MT"/>
                <a:cs typeface="Calisto MT"/>
              </a:rPr>
              <a:t>? E.g. adding </a:t>
            </a:r>
            <a:r>
              <a:rPr lang="en-US" sz="1600" dirty="0">
                <a:latin typeface="Calisto MT"/>
                <a:cs typeface="Calisto MT"/>
              </a:rPr>
              <a:t>more archival devices for e.g. tapes.</a:t>
            </a:r>
            <a:endParaRPr lang="en-US" sz="1600" b="1" dirty="0">
              <a:latin typeface="Calisto MT"/>
              <a:cs typeface="Calisto MT"/>
            </a:endParaRPr>
          </a:p>
          <a:p>
            <a:pPr marL="0" indent="0">
              <a:buNone/>
            </a:pPr>
            <a:r>
              <a:rPr lang="en-US" sz="1800" dirty="0" smtClean="0">
                <a:latin typeface="Calisto MT"/>
                <a:cs typeface="Calisto MT"/>
              </a:rPr>
              <a:t> </a:t>
            </a:r>
          </a:p>
          <a:p>
            <a:endParaRPr lang="en-US" sz="1800" dirty="0" smtClean="0">
              <a:latin typeface="Helvetica" charset="0"/>
            </a:endParaRPr>
          </a:p>
          <a:p>
            <a:endParaRPr lang="en-US" sz="1800" dirty="0" smtClean="0">
              <a:latin typeface="Helvetica" charset="0"/>
            </a:endParaRPr>
          </a:p>
        </p:txBody>
      </p:sp>
      <p:pic>
        <p:nvPicPr>
          <p:cNvPr id="8" name="Picture 7" descr="hep-sim-image.bmp"/>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82353" y="1219200"/>
            <a:ext cx="4646892" cy="3696315"/>
          </a:xfrm>
          <a:prstGeom prst="rect">
            <a:avLst/>
          </a:prstGeom>
        </p:spPr>
      </p:pic>
      <p:sp>
        <p:nvSpPr>
          <p:cNvPr id="9" name="TextBox 8"/>
          <p:cNvSpPr txBox="1"/>
          <p:nvPr/>
        </p:nvSpPr>
        <p:spPr>
          <a:xfrm>
            <a:off x="4990352" y="5035177"/>
            <a:ext cx="4153647" cy="646331"/>
          </a:xfrm>
          <a:prstGeom prst="rect">
            <a:avLst/>
          </a:prstGeom>
          <a:noFill/>
        </p:spPr>
        <p:txBody>
          <a:bodyPr wrap="square" rtlCol="0">
            <a:spAutoFit/>
          </a:bodyPr>
          <a:lstStyle/>
          <a:p>
            <a:r>
              <a:rPr lang="en-US" dirty="0" smtClean="0"/>
              <a:t>Fig: Initial simulation model of the </a:t>
            </a:r>
            <a:r>
              <a:rPr lang="en-US" dirty="0" err="1" smtClean="0"/>
              <a:t>Fermilab</a:t>
            </a:r>
            <a:r>
              <a:rPr lang="en-US" dirty="0" smtClean="0"/>
              <a:t> data-access facility</a:t>
            </a:r>
            <a:endParaRPr lang="en-US" dirty="0"/>
          </a:p>
        </p:txBody>
      </p:sp>
      <p:sp>
        <p:nvSpPr>
          <p:cNvPr id="7" name="Slide Number Placeholder 1"/>
          <p:cNvSpPr>
            <a:spLocks noGrp="1"/>
          </p:cNvSpPr>
          <p:nvPr>
            <p:ph type="sldNum" sz="quarter" idx="12"/>
          </p:nvPr>
        </p:nvSpPr>
        <p:spPr>
          <a:xfrm>
            <a:off x="8610600" y="6489700"/>
            <a:ext cx="384175" cy="365125"/>
          </a:xfrm>
        </p:spPr>
        <p:txBody>
          <a:bodyPr/>
          <a:lstStyle/>
          <a:p>
            <a:fld id="{69AD9993-161C-8542-8930-D8491EFB1E0E}" type="slidenum">
              <a:rPr lang="en-US" sz="1200" smtClean="0"/>
              <a:t>23</a:t>
            </a:fld>
            <a:endParaRPr lang="en-US" sz="1200" dirty="0"/>
          </a:p>
        </p:txBody>
      </p:sp>
    </p:spTree>
    <p:extLst>
      <p:ext uri="{BB962C8B-B14F-4D97-AF65-F5344CB8AC3E}">
        <p14:creationId xmlns:p14="http://schemas.microsoft.com/office/powerpoint/2010/main" val="1737660252"/>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Panorama: </a:t>
            </a:r>
            <a:r>
              <a:rPr lang="en-US" dirty="0"/>
              <a:t>Predictive Modeling and Diagnostic Monitoring of Extreme Science </a:t>
            </a:r>
            <a:r>
              <a:rPr lang="en-US" dirty="0" smtClean="0"/>
              <a:t>Workflows</a:t>
            </a:r>
            <a:br>
              <a:rPr lang="en-US" dirty="0" smtClean="0"/>
            </a:br>
            <a:r>
              <a:rPr lang="en-US" sz="1600" dirty="0" err="1" smtClean="0"/>
              <a:t>Deelman</a:t>
            </a:r>
            <a:r>
              <a:rPr lang="en-US" sz="1600" dirty="0" smtClean="0"/>
              <a:t> (ISI), Tierney (LBNL), Vetter (ORNL), </a:t>
            </a:r>
            <a:r>
              <a:rPr lang="en-US" sz="1600" dirty="0" err="1" smtClean="0"/>
              <a:t>Mandal</a:t>
            </a:r>
            <a:r>
              <a:rPr lang="en-US" sz="1600" dirty="0" smtClean="0"/>
              <a:t> (RENCI), Carothers (RPI)</a:t>
            </a:r>
            <a:endParaRPr lang="en-US" sz="1600" dirty="0"/>
          </a:p>
        </p:txBody>
      </p:sp>
      <p:pic>
        <p:nvPicPr>
          <p:cNvPr id="5" name="Content Placeholder 4" descr="ProjectOverview.pdf"/>
          <p:cNvPicPr>
            <a:picLocks noGrp="1" noChangeAspect="1"/>
          </p:cNvPicPr>
          <p:nvPr>
            <p:ph idx="1"/>
          </p:nvPr>
        </p:nvPicPr>
        <p:blipFill>
          <a:blip r:embed="rId3">
            <a:extLst>
              <a:ext uri="{28A0092B-C50C-407E-A947-70E740481C1C}">
                <a14:useLocalDpi xmlns:a14="http://schemas.microsoft.com/office/drawing/2010/main" val="0"/>
              </a:ext>
            </a:extLst>
          </a:blip>
          <a:srcRect l="2359" r="2359"/>
          <a:stretch>
            <a:fillRect/>
          </a:stretch>
        </p:blipFill>
        <p:spPr>
          <a:xfrm>
            <a:off x="457200" y="1417637"/>
            <a:ext cx="8229600" cy="4906963"/>
          </a:xfrm>
        </p:spPr>
      </p:pic>
      <p:sp>
        <p:nvSpPr>
          <p:cNvPr id="6" name="Slide Number Placeholder 1"/>
          <p:cNvSpPr>
            <a:spLocks noGrp="1"/>
          </p:cNvSpPr>
          <p:nvPr>
            <p:ph type="sldNum" sz="quarter" idx="12"/>
          </p:nvPr>
        </p:nvSpPr>
        <p:spPr>
          <a:xfrm>
            <a:off x="8610600" y="6489700"/>
            <a:ext cx="384175" cy="365125"/>
          </a:xfrm>
        </p:spPr>
        <p:txBody>
          <a:bodyPr/>
          <a:lstStyle/>
          <a:p>
            <a:fld id="{69AD9993-161C-8542-8930-D8491EFB1E0E}" type="slidenum">
              <a:rPr lang="en-US" sz="1200" smtClean="0"/>
              <a:t>24</a:t>
            </a:fld>
            <a:endParaRPr lang="en-US" sz="1200" dirty="0"/>
          </a:p>
        </p:txBody>
      </p:sp>
    </p:spTree>
    <p:extLst>
      <p:ext uri="{BB962C8B-B14F-4D97-AF65-F5344CB8AC3E}">
        <p14:creationId xmlns:p14="http://schemas.microsoft.com/office/powerpoint/2010/main" val="550761518"/>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Repo access and acknowledgements</a:t>
            </a:r>
            <a:endParaRPr lang="en-US" dirty="0"/>
          </a:p>
        </p:txBody>
      </p:sp>
      <p:sp>
        <p:nvSpPr>
          <p:cNvPr id="3" name="Content Placeholder 2"/>
          <p:cNvSpPr>
            <a:spLocks noGrp="1"/>
          </p:cNvSpPr>
          <p:nvPr>
            <p:ph idx="1"/>
          </p:nvPr>
        </p:nvSpPr>
        <p:spPr>
          <a:xfrm>
            <a:off x="99785" y="898071"/>
            <a:ext cx="8894989" cy="5442857"/>
          </a:xfrm>
        </p:spPr>
        <p:txBody>
          <a:bodyPr/>
          <a:lstStyle/>
          <a:p>
            <a:r>
              <a:rPr lang="en-US" dirty="0" smtClean="0"/>
              <a:t>CODES is a growing framework being used to investigate design issues for a wide variety of extreme-scale systems design questions</a:t>
            </a:r>
          </a:p>
          <a:p>
            <a:pPr lvl="1"/>
            <a:r>
              <a:rPr lang="en-US" dirty="0" smtClean="0"/>
              <a:t>Parallel simulation enables high-fidelity models to be created that execute in a human relevant time-scale</a:t>
            </a:r>
          </a:p>
          <a:p>
            <a:pPr lvl="1"/>
            <a:r>
              <a:rPr lang="en-US" dirty="0" smtClean="0"/>
              <a:t>Enables @ scale design scenarios to be investigated</a:t>
            </a:r>
          </a:p>
          <a:p>
            <a:pPr lvl="1"/>
            <a:endParaRPr lang="en-US" dirty="0" smtClean="0"/>
          </a:p>
          <a:p>
            <a:r>
              <a:rPr lang="en-US" dirty="0" smtClean="0"/>
              <a:t>CODES developer access</a:t>
            </a:r>
          </a:p>
          <a:p>
            <a:pPr lvl="1"/>
            <a:r>
              <a:rPr lang="en-US" dirty="0">
                <a:hlinkClick r:id="rId2"/>
              </a:rPr>
              <a:t>http://www.mcs.anl.gov/research/projects/codes</a:t>
            </a:r>
            <a:r>
              <a:rPr lang="en-US" dirty="0" smtClean="0">
                <a:hlinkClick r:id="rId2"/>
              </a:rPr>
              <a:t>/</a:t>
            </a:r>
            <a:endParaRPr lang="en-US" dirty="0" smtClean="0"/>
          </a:p>
          <a:p>
            <a:pPr lvl="1"/>
            <a:r>
              <a:rPr lang="en-US" dirty="0" smtClean="0"/>
              <a:t>Documentation is contained with the repo</a:t>
            </a:r>
          </a:p>
          <a:p>
            <a:r>
              <a:rPr lang="en-US" dirty="0" smtClean="0"/>
              <a:t>1</a:t>
            </a:r>
            <a:r>
              <a:rPr lang="en-US" baseline="30000" dirty="0" smtClean="0"/>
              <a:t>st</a:t>
            </a:r>
            <a:r>
              <a:rPr lang="en-US" dirty="0" smtClean="0"/>
              <a:t> Summer of CODES workshop proceedings</a:t>
            </a:r>
          </a:p>
          <a:p>
            <a:pPr lvl="1"/>
            <a:r>
              <a:rPr lang="en-US" dirty="0">
                <a:hlinkClick r:id="rId3"/>
              </a:rPr>
              <a:t>http://press3.mcs.anl.gov/summerofcodes2015</a:t>
            </a:r>
            <a:r>
              <a:rPr lang="en-US" dirty="0" smtClean="0">
                <a:hlinkClick r:id="rId3"/>
              </a:rPr>
              <a:t>/</a:t>
            </a:r>
            <a:endParaRPr lang="en-US" dirty="0" smtClean="0"/>
          </a:p>
          <a:p>
            <a:endParaRPr lang="en-US" dirty="0" smtClean="0"/>
          </a:p>
          <a:p>
            <a:r>
              <a:rPr lang="en-US" dirty="0" smtClean="0"/>
              <a:t>Acknowledgements:</a:t>
            </a:r>
          </a:p>
          <a:p>
            <a:pPr lvl="1"/>
            <a:r>
              <a:rPr lang="en-US" dirty="0" smtClean="0"/>
              <a:t>Wolfgang </a:t>
            </a:r>
            <a:r>
              <a:rPr lang="en-US" dirty="0" err="1" smtClean="0"/>
              <a:t>Gerlach</a:t>
            </a:r>
            <a:r>
              <a:rPr lang="en-US" dirty="0" smtClean="0"/>
              <a:t>, </a:t>
            </a:r>
            <a:r>
              <a:rPr lang="en-US" dirty="0" err="1" smtClean="0"/>
              <a:t>Folker</a:t>
            </a:r>
            <a:r>
              <a:rPr lang="en-US" dirty="0" smtClean="0"/>
              <a:t> Meyer (ANL)</a:t>
            </a:r>
          </a:p>
          <a:p>
            <a:pPr lvl="1"/>
            <a:r>
              <a:rPr lang="en-US" dirty="0" smtClean="0"/>
              <a:t>Adam Lyon, Andrew Norman, James </a:t>
            </a:r>
            <a:r>
              <a:rPr lang="en-US" dirty="0" err="1" smtClean="0"/>
              <a:t>Kowalkowski</a:t>
            </a:r>
            <a:r>
              <a:rPr lang="en-US" dirty="0" smtClean="0"/>
              <a:t> (</a:t>
            </a:r>
            <a:r>
              <a:rPr lang="en-US" dirty="0" err="1" smtClean="0"/>
              <a:t>Fermilab</a:t>
            </a:r>
            <a:r>
              <a:rPr lang="en-US" dirty="0" smtClean="0"/>
              <a:t>)</a:t>
            </a:r>
          </a:p>
          <a:p>
            <a:pPr lvl="1"/>
            <a:r>
              <a:rPr lang="en-US" dirty="0"/>
              <a:t>Wei Tang (Google)</a:t>
            </a:r>
          </a:p>
          <a:p>
            <a:pPr marL="457200" lvl="1" indent="0">
              <a:buNone/>
            </a:pPr>
            <a:endParaRPr lang="en-US" dirty="0" smtClean="0"/>
          </a:p>
          <a:p>
            <a:pPr lvl="1"/>
            <a:endParaRPr lang="en-US" dirty="0"/>
          </a:p>
          <a:p>
            <a:pPr lvl="1"/>
            <a:endParaRPr lang="en-US" dirty="0" smtClean="0"/>
          </a:p>
        </p:txBody>
      </p:sp>
      <p:sp>
        <p:nvSpPr>
          <p:cNvPr id="6" name="Slide Number Placeholder 1"/>
          <p:cNvSpPr>
            <a:spLocks noGrp="1"/>
          </p:cNvSpPr>
          <p:nvPr>
            <p:ph type="sldNum" sz="quarter" idx="12"/>
          </p:nvPr>
        </p:nvSpPr>
        <p:spPr>
          <a:xfrm>
            <a:off x="8610600" y="6489700"/>
            <a:ext cx="384175" cy="365125"/>
          </a:xfrm>
        </p:spPr>
        <p:txBody>
          <a:bodyPr/>
          <a:lstStyle/>
          <a:p>
            <a:fld id="{69AD9993-161C-8542-8930-D8491EFB1E0E}" type="slidenum">
              <a:rPr lang="en-US" sz="1200" smtClean="0"/>
              <a:t>25</a:t>
            </a:fld>
            <a:endParaRPr lang="en-US" sz="1200" dirty="0"/>
          </a:p>
        </p:txBody>
      </p:sp>
      <p:pic>
        <p:nvPicPr>
          <p:cNvPr id="4" name="Picture 3"/>
          <p:cNvPicPr>
            <a:picLocks noChangeAspect="1"/>
          </p:cNvPicPr>
          <p:nvPr/>
        </p:nvPicPr>
        <p:blipFill>
          <a:blip r:embed="rId4"/>
          <a:stretch>
            <a:fillRect/>
          </a:stretch>
        </p:blipFill>
        <p:spPr>
          <a:xfrm>
            <a:off x="5836026" y="3082620"/>
            <a:ext cx="3307974" cy="2193161"/>
          </a:xfrm>
          <a:prstGeom prst="rect">
            <a:avLst/>
          </a:prstGeom>
        </p:spPr>
      </p:pic>
    </p:spTree>
    <p:extLst>
      <p:ext uri="{BB962C8B-B14F-4D97-AF65-F5344CB8AC3E}">
        <p14:creationId xmlns:p14="http://schemas.microsoft.com/office/powerpoint/2010/main" val="263132887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681" y="45130"/>
            <a:ext cx="8535919" cy="618175"/>
          </a:xfrm>
        </p:spPr>
        <p:txBody>
          <a:bodyPr/>
          <a:lstStyle/>
          <a:p>
            <a:r>
              <a:rPr lang="en-US" sz="2200" dirty="0" smtClean="0"/>
              <a:t>Understanding Performance and Reliability issues in HPC and distributed systems</a:t>
            </a:r>
            <a:endParaRPr lang="en-US" sz="2200" dirty="0"/>
          </a:p>
        </p:txBody>
      </p:sp>
      <p:pic>
        <p:nvPicPr>
          <p:cNvPr id="16" name="Picture 15"/>
          <p:cNvPicPr>
            <a:picLocks noChangeAspect="1"/>
          </p:cNvPicPr>
          <p:nvPr/>
        </p:nvPicPr>
        <p:blipFill>
          <a:blip r:embed="rId2"/>
          <a:stretch>
            <a:fillRect/>
          </a:stretch>
        </p:blipFill>
        <p:spPr>
          <a:xfrm>
            <a:off x="524847" y="751319"/>
            <a:ext cx="3919831" cy="2620026"/>
          </a:xfrm>
          <a:prstGeom prst="rect">
            <a:avLst/>
          </a:prstGeom>
        </p:spPr>
      </p:pic>
      <p:pic>
        <p:nvPicPr>
          <p:cNvPr id="17" name="Picture 24"/>
          <p:cNvPicPr>
            <a:picLocks noGrp="1" noChangeAspect="1"/>
          </p:cNvPicPr>
          <p:nvPr>
            <p:ph idx="1"/>
          </p:nvPr>
        </p:nvPicPr>
        <p:blipFill>
          <a:blip r:embed="rId3">
            <a:extLst>
              <a:ext uri="{28A0092B-C50C-407E-A947-70E740481C1C}">
                <a14:useLocalDpi xmlns:a14="http://schemas.microsoft.com/office/drawing/2010/main" val="0"/>
              </a:ext>
            </a:extLst>
          </a:blip>
          <a:srcRect l="321" r="321"/>
          <a:stretch>
            <a:fillRect/>
          </a:stretch>
        </p:blipFill>
        <p:spPr bwMode="auto">
          <a:xfrm>
            <a:off x="5943379" y="4393268"/>
            <a:ext cx="2438621" cy="1919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p:cNvSpPr txBox="1"/>
          <p:nvPr/>
        </p:nvSpPr>
        <p:spPr>
          <a:xfrm>
            <a:off x="3819627" y="1412456"/>
            <a:ext cx="1551086" cy="523220"/>
          </a:xfrm>
          <a:prstGeom prst="rect">
            <a:avLst/>
          </a:prstGeom>
          <a:noFill/>
        </p:spPr>
        <p:txBody>
          <a:bodyPr wrap="square" rtlCol="0">
            <a:spAutoFit/>
          </a:bodyPr>
          <a:lstStyle/>
          <a:p>
            <a:r>
              <a:rPr lang="en-US" sz="1400" dirty="0" smtClean="0"/>
              <a:t>Image credit: Wei Tang, ANL</a:t>
            </a:r>
            <a:endParaRPr lang="en-US" sz="1400" dirty="0"/>
          </a:p>
        </p:txBody>
      </p:sp>
      <p:sp>
        <p:nvSpPr>
          <p:cNvPr id="20" name="TextBox 19"/>
          <p:cNvSpPr txBox="1"/>
          <p:nvPr/>
        </p:nvSpPr>
        <p:spPr>
          <a:xfrm>
            <a:off x="2097794" y="6193273"/>
            <a:ext cx="7003383" cy="338554"/>
          </a:xfrm>
          <a:prstGeom prst="rect">
            <a:avLst/>
          </a:prstGeom>
          <a:noFill/>
        </p:spPr>
        <p:txBody>
          <a:bodyPr wrap="square" rtlCol="0">
            <a:spAutoFit/>
          </a:bodyPr>
          <a:lstStyle/>
          <a:p>
            <a:r>
              <a:rPr lang="en-US" sz="1600" b="1" dirty="0" smtClean="0"/>
              <a:t>Design space of extreme-scale HPC networks</a:t>
            </a:r>
            <a:endParaRPr lang="en-US" sz="1600" b="1" dirty="0"/>
          </a:p>
        </p:txBody>
      </p:sp>
      <p:sp>
        <p:nvSpPr>
          <p:cNvPr id="21" name="TextBox 20"/>
          <p:cNvSpPr txBox="1"/>
          <p:nvPr/>
        </p:nvSpPr>
        <p:spPr>
          <a:xfrm>
            <a:off x="303946" y="3292939"/>
            <a:ext cx="4788744" cy="584776"/>
          </a:xfrm>
          <a:prstGeom prst="rect">
            <a:avLst/>
          </a:prstGeom>
          <a:noFill/>
        </p:spPr>
        <p:txBody>
          <a:bodyPr wrap="square" rtlCol="0">
            <a:spAutoFit/>
          </a:bodyPr>
          <a:lstStyle/>
          <a:p>
            <a:r>
              <a:rPr lang="en-US" sz="1600" b="1" dirty="0" smtClean="0"/>
              <a:t>Data movement and access on data-intensive science platforms</a:t>
            </a:r>
            <a:endParaRPr lang="en-US" sz="1600" b="1" dirty="0"/>
          </a:p>
        </p:txBody>
      </p:sp>
      <p:pic>
        <p:nvPicPr>
          <p:cNvPr id="22" name="Picture 21" descr="1d_rebuild.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16808" y="431260"/>
            <a:ext cx="2593792" cy="2806927"/>
          </a:xfrm>
          <a:prstGeom prst="rect">
            <a:avLst/>
          </a:prstGeom>
        </p:spPr>
      </p:pic>
      <p:sp>
        <p:nvSpPr>
          <p:cNvPr id="23" name="TextBox 22"/>
          <p:cNvSpPr txBox="1"/>
          <p:nvPr/>
        </p:nvSpPr>
        <p:spPr>
          <a:xfrm>
            <a:off x="5428730" y="3266758"/>
            <a:ext cx="4212087" cy="584776"/>
          </a:xfrm>
          <a:prstGeom prst="rect">
            <a:avLst/>
          </a:prstGeom>
          <a:noFill/>
        </p:spPr>
        <p:txBody>
          <a:bodyPr wrap="square" rtlCol="0">
            <a:spAutoFit/>
          </a:bodyPr>
          <a:lstStyle/>
          <a:p>
            <a:r>
              <a:rPr lang="en-US" sz="1600" b="1" dirty="0" smtClean="0"/>
              <a:t>Resilience in distributed data-intensive </a:t>
            </a:r>
          </a:p>
          <a:p>
            <a:r>
              <a:rPr lang="en-US" sz="1600" b="1" dirty="0" smtClean="0"/>
              <a:t>storage systems</a:t>
            </a:r>
            <a:endParaRPr lang="en-US" sz="1600" b="1" dirty="0"/>
          </a:p>
        </p:txBody>
      </p:sp>
      <p:sp>
        <p:nvSpPr>
          <p:cNvPr id="24" name="TextBox 23"/>
          <p:cNvSpPr txBox="1"/>
          <p:nvPr/>
        </p:nvSpPr>
        <p:spPr>
          <a:xfrm>
            <a:off x="6074122" y="4112901"/>
            <a:ext cx="2307878" cy="307777"/>
          </a:xfrm>
          <a:prstGeom prst="rect">
            <a:avLst/>
          </a:prstGeom>
          <a:noFill/>
        </p:spPr>
        <p:txBody>
          <a:bodyPr wrap="square" rtlCol="0">
            <a:spAutoFit/>
          </a:bodyPr>
          <a:lstStyle/>
          <a:p>
            <a:r>
              <a:rPr lang="en-US" sz="1400" dirty="0" smtClean="0"/>
              <a:t>Torus Network Topology</a:t>
            </a:r>
            <a:endParaRPr lang="en-US" sz="1400" dirty="0"/>
          </a:p>
        </p:txBody>
      </p:sp>
      <p:sp>
        <p:nvSpPr>
          <p:cNvPr id="25" name="TextBox 24"/>
          <p:cNvSpPr txBox="1"/>
          <p:nvPr/>
        </p:nvSpPr>
        <p:spPr>
          <a:xfrm>
            <a:off x="7747384" y="2397341"/>
            <a:ext cx="1396616" cy="646331"/>
          </a:xfrm>
          <a:prstGeom prst="rect">
            <a:avLst/>
          </a:prstGeom>
          <a:noFill/>
        </p:spPr>
        <p:txBody>
          <a:bodyPr wrap="square" rtlCol="0">
            <a:spAutoFit/>
          </a:bodyPr>
          <a:lstStyle/>
          <a:p>
            <a:r>
              <a:rPr lang="en-US" sz="1200" b="1" dirty="0" smtClean="0"/>
              <a:t>Rebuild protocol in distributed object storage</a:t>
            </a:r>
            <a:endParaRPr lang="en-US" sz="1200" b="1" dirty="0"/>
          </a:p>
        </p:txBody>
      </p:sp>
      <p:sp>
        <p:nvSpPr>
          <p:cNvPr id="26" name="TextBox 25"/>
          <p:cNvSpPr txBox="1"/>
          <p:nvPr/>
        </p:nvSpPr>
        <p:spPr>
          <a:xfrm>
            <a:off x="3742595" y="1935676"/>
            <a:ext cx="2200784" cy="461665"/>
          </a:xfrm>
          <a:prstGeom prst="rect">
            <a:avLst/>
          </a:prstGeom>
          <a:noFill/>
        </p:spPr>
        <p:txBody>
          <a:bodyPr wrap="square" rtlCol="0">
            <a:spAutoFit/>
          </a:bodyPr>
          <a:lstStyle/>
          <a:p>
            <a:r>
              <a:rPr lang="en-US" sz="1200" b="1" dirty="0" smtClean="0"/>
              <a:t>MG-RAST Meta-genomic data-analytic service</a:t>
            </a:r>
            <a:endParaRPr lang="en-US" sz="1200" b="1" dirty="0"/>
          </a:p>
        </p:txBody>
      </p:sp>
      <p:grpSp>
        <p:nvGrpSpPr>
          <p:cNvPr id="3" name="Group 2"/>
          <p:cNvGrpSpPr/>
          <p:nvPr/>
        </p:nvGrpSpPr>
        <p:grpSpPr>
          <a:xfrm>
            <a:off x="264042" y="4111412"/>
            <a:ext cx="5136891" cy="2261202"/>
            <a:chOff x="264042" y="4111412"/>
            <a:chExt cx="5136891" cy="2261202"/>
          </a:xfrm>
        </p:grpSpPr>
        <p:grpSp>
          <p:nvGrpSpPr>
            <p:cNvPr id="8" name="Group 7"/>
            <p:cNvGrpSpPr/>
            <p:nvPr/>
          </p:nvGrpSpPr>
          <p:grpSpPr>
            <a:xfrm>
              <a:off x="264042" y="4326430"/>
              <a:ext cx="5136891" cy="2046184"/>
              <a:chOff x="319694" y="748803"/>
              <a:chExt cx="7893121" cy="3325495"/>
            </a:xfrm>
          </p:grpSpPr>
          <p:pic>
            <p:nvPicPr>
              <p:cNvPr id="9" name="Picture 8" descr="group_4_8_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97489" y="748803"/>
                <a:ext cx="3515326" cy="3140302"/>
              </a:xfrm>
              <a:prstGeom prst="rect">
                <a:avLst/>
              </a:prstGeom>
            </p:spPr>
          </p:pic>
          <p:pic>
            <p:nvPicPr>
              <p:cNvPr id="10" name="Picture 9" descr="group_20.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9694" y="748803"/>
                <a:ext cx="3527882" cy="3325495"/>
              </a:xfrm>
              <a:prstGeom prst="rect">
                <a:avLst/>
              </a:prstGeom>
            </p:spPr>
          </p:pic>
          <p:cxnSp>
            <p:nvCxnSpPr>
              <p:cNvPr id="11" name="Straight Connector 10"/>
              <p:cNvCxnSpPr/>
              <p:nvPr/>
            </p:nvCxnSpPr>
            <p:spPr bwMode="auto">
              <a:xfrm>
                <a:off x="3665949" y="2500242"/>
                <a:ext cx="1647054" cy="979717"/>
              </a:xfrm>
              <a:prstGeom prst="line">
                <a:avLst/>
              </a:prstGeom>
              <a:solidFill>
                <a:schemeClr val="accent1"/>
              </a:solidFill>
              <a:ln w="12700" cap="flat" cmpd="sng" algn="ctr">
                <a:solidFill>
                  <a:schemeClr val="accent5">
                    <a:lumMod val="50000"/>
                  </a:schemeClr>
                </a:solidFill>
                <a:prstDash val="sysDash"/>
                <a:round/>
                <a:headEnd type="none" w="med" len="med"/>
                <a:tailEnd type="none" w="med" len="med"/>
              </a:ln>
              <a:effectLst/>
            </p:spPr>
          </p:cxnSp>
          <p:cxnSp>
            <p:nvCxnSpPr>
              <p:cNvPr id="12" name="Straight Connector 11"/>
              <p:cNvCxnSpPr/>
              <p:nvPr/>
            </p:nvCxnSpPr>
            <p:spPr bwMode="auto">
              <a:xfrm flipV="1">
                <a:off x="3665949" y="1232858"/>
                <a:ext cx="1647054" cy="1050696"/>
              </a:xfrm>
              <a:prstGeom prst="line">
                <a:avLst/>
              </a:prstGeom>
              <a:solidFill>
                <a:schemeClr val="accent1"/>
              </a:solidFill>
              <a:ln w="12700" cap="flat" cmpd="sng" algn="ctr">
                <a:solidFill>
                  <a:schemeClr val="accent5">
                    <a:lumMod val="50000"/>
                  </a:schemeClr>
                </a:solidFill>
                <a:prstDash val="sysDash"/>
                <a:round/>
                <a:headEnd type="none" w="med" len="med"/>
                <a:tailEnd type="none" w="med" len="med"/>
              </a:ln>
              <a:effectLst/>
            </p:spPr>
          </p:cxnSp>
          <p:sp>
            <p:nvSpPr>
              <p:cNvPr id="13" name="TextBox 12"/>
              <p:cNvSpPr txBox="1"/>
              <p:nvPr/>
            </p:nvSpPr>
            <p:spPr>
              <a:xfrm rot="19490868">
                <a:off x="3619692" y="1233776"/>
                <a:ext cx="1730791" cy="435657"/>
              </a:xfrm>
              <a:prstGeom prst="rect">
                <a:avLst/>
              </a:prstGeom>
              <a:noFill/>
            </p:spPr>
            <p:txBody>
              <a:bodyPr wrap="square" rtlCol="0">
                <a:spAutoFit/>
              </a:bodyPr>
              <a:lstStyle/>
              <a:p>
                <a:r>
                  <a:rPr lang="en-US" sz="1000" dirty="0" smtClean="0"/>
                  <a:t>Dragonfly group</a:t>
                </a:r>
                <a:endParaRPr lang="en-US" sz="1000" dirty="0"/>
              </a:p>
            </p:txBody>
          </p:sp>
          <p:sp>
            <p:nvSpPr>
              <p:cNvPr id="14" name="TextBox 13"/>
              <p:cNvSpPr txBox="1"/>
              <p:nvPr/>
            </p:nvSpPr>
            <p:spPr>
              <a:xfrm rot="1811028">
                <a:off x="3627628" y="3120569"/>
                <a:ext cx="1718850" cy="435657"/>
              </a:xfrm>
              <a:prstGeom prst="rect">
                <a:avLst/>
              </a:prstGeom>
              <a:noFill/>
            </p:spPr>
            <p:txBody>
              <a:bodyPr wrap="square" rtlCol="0">
                <a:spAutoFit/>
              </a:bodyPr>
              <a:lstStyle/>
              <a:p>
                <a:r>
                  <a:rPr lang="en-US" sz="1000" dirty="0" smtClean="0"/>
                  <a:t>Dragonfly group</a:t>
                </a:r>
                <a:endParaRPr lang="en-US" sz="1000" dirty="0"/>
              </a:p>
            </p:txBody>
          </p:sp>
        </p:grpSp>
        <p:sp>
          <p:nvSpPr>
            <p:cNvPr id="27" name="TextBox 26"/>
            <p:cNvSpPr txBox="1"/>
            <p:nvPr/>
          </p:nvSpPr>
          <p:spPr>
            <a:xfrm>
              <a:off x="1683417" y="4111412"/>
              <a:ext cx="2307878" cy="307777"/>
            </a:xfrm>
            <a:prstGeom prst="rect">
              <a:avLst/>
            </a:prstGeom>
            <a:noFill/>
          </p:spPr>
          <p:txBody>
            <a:bodyPr wrap="square" rtlCol="0">
              <a:spAutoFit/>
            </a:bodyPr>
            <a:lstStyle/>
            <a:p>
              <a:r>
                <a:rPr lang="en-US" sz="1400" dirty="0" smtClean="0"/>
                <a:t>Dragonfly Network Topology</a:t>
              </a:r>
              <a:endParaRPr lang="en-US" sz="1400" dirty="0"/>
            </a:p>
          </p:txBody>
        </p:sp>
      </p:grpSp>
      <p:sp>
        <p:nvSpPr>
          <p:cNvPr id="28" name="Slide Number Placeholder 1"/>
          <p:cNvSpPr>
            <a:spLocks noGrp="1"/>
          </p:cNvSpPr>
          <p:nvPr>
            <p:ph type="sldNum" sz="quarter" idx="12"/>
          </p:nvPr>
        </p:nvSpPr>
        <p:spPr>
          <a:xfrm>
            <a:off x="8610600" y="6489700"/>
            <a:ext cx="384175" cy="365125"/>
          </a:xfrm>
        </p:spPr>
        <p:txBody>
          <a:bodyPr/>
          <a:lstStyle/>
          <a:p>
            <a:fld id="{69AD9993-161C-8542-8930-D8491EFB1E0E}" type="slidenum">
              <a:rPr lang="en-US" sz="1200" smtClean="0"/>
              <a:t>3</a:t>
            </a:fld>
            <a:endParaRPr lang="en-US" sz="1200" dirty="0"/>
          </a:p>
        </p:txBody>
      </p:sp>
    </p:spTree>
    <p:extLst>
      <p:ext uri="{BB962C8B-B14F-4D97-AF65-F5344CB8AC3E}">
        <p14:creationId xmlns:p14="http://schemas.microsoft.com/office/powerpoint/2010/main" val="243043961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6097"/>
            <a:ext cx="8229600" cy="655563"/>
          </a:xfrm>
        </p:spPr>
        <p:txBody>
          <a:bodyPr/>
          <a:lstStyle/>
          <a:p>
            <a:r>
              <a:rPr lang="en-US" sz="3600" dirty="0" smtClean="0"/>
              <a:t>Key Research Problems</a:t>
            </a:r>
            <a:endParaRPr lang="en-US" sz="3600" dirty="0"/>
          </a:p>
        </p:txBody>
      </p:sp>
      <p:sp>
        <p:nvSpPr>
          <p:cNvPr id="3" name="Content Placeholder 2"/>
          <p:cNvSpPr>
            <a:spLocks noGrp="1"/>
          </p:cNvSpPr>
          <p:nvPr>
            <p:ph idx="1"/>
          </p:nvPr>
        </p:nvSpPr>
        <p:spPr>
          <a:xfrm>
            <a:off x="126276" y="910513"/>
            <a:ext cx="9017723" cy="5221075"/>
          </a:xfrm>
        </p:spPr>
        <p:txBody>
          <a:bodyPr/>
          <a:lstStyle/>
          <a:p>
            <a:r>
              <a:rPr lang="en-US" sz="2200" b="1" dirty="0" smtClean="0"/>
              <a:t>Extreme-scale Network and Storage Systems Co-design</a:t>
            </a:r>
          </a:p>
          <a:p>
            <a:pPr lvl="1"/>
            <a:r>
              <a:rPr lang="en-US" sz="2200" dirty="0"/>
              <a:t>D</a:t>
            </a:r>
            <a:r>
              <a:rPr lang="en-US" sz="2200" dirty="0" smtClean="0"/>
              <a:t>esign space exploration of massively parallel torus, dragonfly networks. Key questions: configuring link bandwidth, dimensionality, buffer space etc. under different workloads?</a:t>
            </a:r>
          </a:p>
          <a:p>
            <a:pPr lvl="1"/>
            <a:r>
              <a:rPr lang="en-US" sz="2200" dirty="0" smtClean="0"/>
              <a:t>Impact of </a:t>
            </a:r>
            <a:r>
              <a:rPr lang="en-US" sz="2200" dirty="0" err="1" smtClean="0"/>
              <a:t>Neuromorphic</a:t>
            </a:r>
            <a:r>
              <a:rPr lang="en-US" sz="2200" dirty="0" smtClean="0"/>
              <a:t> Processors on Extreme-Scale HPC Systems</a:t>
            </a:r>
          </a:p>
          <a:p>
            <a:r>
              <a:rPr lang="en-US" sz="2200" b="1" dirty="0" smtClean="0"/>
              <a:t>Resilience in Distributed Storage Systems</a:t>
            </a:r>
          </a:p>
          <a:p>
            <a:pPr lvl="1"/>
            <a:r>
              <a:rPr lang="en-US" sz="2200" dirty="0" smtClean="0"/>
              <a:t>Efficient protocols in replicated object storage systems</a:t>
            </a:r>
          </a:p>
          <a:p>
            <a:pPr lvl="1"/>
            <a:r>
              <a:rPr lang="en-US" sz="2200" dirty="0"/>
              <a:t>I</a:t>
            </a:r>
            <a:r>
              <a:rPr lang="en-US" sz="2200" dirty="0" smtClean="0"/>
              <a:t>nterplay </a:t>
            </a:r>
            <a:r>
              <a:rPr lang="en-US" sz="2200" dirty="0"/>
              <a:t>of different algorithmic components (membership, I/O traffic</a:t>
            </a:r>
            <a:r>
              <a:rPr lang="en-US" sz="2200" dirty="0" smtClean="0"/>
              <a:t>)</a:t>
            </a:r>
          </a:p>
          <a:p>
            <a:r>
              <a:rPr lang="en-US" sz="2200" b="1" dirty="0" smtClean="0"/>
              <a:t>Distributed data-intensive science infrastructure and scientific workflows</a:t>
            </a:r>
          </a:p>
          <a:p>
            <a:pPr lvl="1"/>
            <a:r>
              <a:rPr lang="en-US" sz="2200" dirty="0" smtClean="0"/>
              <a:t>MG-RAST/</a:t>
            </a:r>
            <a:r>
              <a:rPr lang="en-US" sz="2200" dirty="0" err="1" smtClean="0"/>
              <a:t>Kbase</a:t>
            </a:r>
            <a:r>
              <a:rPr lang="en-US" sz="2200" dirty="0" smtClean="0"/>
              <a:t> </a:t>
            </a:r>
            <a:r>
              <a:rPr lang="en-US" sz="2200" dirty="0"/>
              <a:t>(biosciences): provisioning, resource allocation, scheduling algorithms</a:t>
            </a:r>
          </a:p>
          <a:p>
            <a:pPr lvl="1"/>
            <a:r>
              <a:rPr lang="en-US" sz="2200" dirty="0" smtClean="0"/>
              <a:t>High-Energy Physics: resource allocation, cache life times, caching policies of </a:t>
            </a:r>
            <a:r>
              <a:rPr lang="en-US" sz="2200" dirty="0" err="1" smtClean="0"/>
              <a:t>Fermilab’s</a:t>
            </a:r>
            <a:r>
              <a:rPr lang="en-US" sz="2200" dirty="0" smtClean="0"/>
              <a:t> petabyte scale storage systems</a:t>
            </a:r>
          </a:p>
          <a:p>
            <a:pPr lvl="1"/>
            <a:r>
              <a:rPr lang="en-US" sz="2200" dirty="0" smtClean="0"/>
              <a:t>Panorama: Use of </a:t>
            </a:r>
            <a:r>
              <a:rPr lang="en-US" sz="2200" dirty="0" err="1" smtClean="0"/>
              <a:t>Pegsus</a:t>
            </a:r>
            <a:r>
              <a:rPr lang="en-US" sz="2200" dirty="0" smtClean="0"/>
              <a:t> workflow engine for science applications</a:t>
            </a:r>
            <a:endParaRPr lang="en-US" sz="2200" dirty="0"/>
          </a:p>
        </p:txBody>
      </p:sp>
      <p:sp>
        <p:nvSpPr>
          <p:cNvPr id="6" name="Slide Number Placeholder 1"/>
          <p:cNvSpPr>
            <a:spLocks noGrp="1"/>
          </p:cNvSpPr>
          <p:nvPr>
            <p:ph type="sldNum" sz="quarter" idx="12"/>
          </p:nvPr>
        </p:nvSpPr>
        <p:spPr>
          <a:xfrm>
            <a:off x="8610600" y="6489700"/>
            <a:ext cx="384175" cy="365125"/>
          </a:xfrm>
        </p:spPr>
        <p:txBody>
          <a:bodyPr/>
          <a:lstStyle/>
          <a:p>
            <a:fld id="{69AD9993-161C-8542-8930-D8491EFB1E0E}" type="slidenum">
              <a:rPr lang="en-US" sz="1200" smtClean="0"/>
              <a:t>4</a:t>
            </a:fld>
            <a:endParaRPr lang="en-US" sz="1200" dirty="0"/>
          </a:p>
        </p:txBody>
      </p:sp>
    </p:spTree>
    <p:extLst>
      <p:ext uri="{BB962C8B-B14F-4D97-AF65-F5344CB8AC3E}">
        <p14:creationId xmlns:p14="http://schemas.microsoft.com/office/powerpoint/2010/main" val="309407756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6664" y="274638"/>
            <a:ext cx="8470136" cy="944562"/>
          </a:xfrm>
        </p:spPr>
        <p:txBody>
          <a:bodyPr/>
          <a:lstStyle/>
          <a:p>
            <a:r>
              <a:rPr lang="en-US" sz="2800" dirty="0" smtClean="0"/>
              <a:t>CODES Simulation framework for extreme-scale HPC &amp; Distributed Systems</a:t>
            </a:r>
            <a:endParaRPr lang="en-US" sz="2800" dirty="0"/>
          </a:p>
        </p:txBody>
      </p:sp>
      <p:sp>
        <p:nvSpPr>
          <p:cNvPr id="3" name="Content Placeholder 2"/>
          <p:cNvSpPr>
            <a:spLocks noGrp="1"/>
          </p:cNvSpPr>
          <p:nvPr>
            <p:ph idx="1"/>
          </p:nvPr>
        </p:nvSpPr>
        <p:spPr>
          <a:xfrm>
            <a:off x="2895600" y="1641469"/>
            <a:ext cx="5791200" cy="4460396"/>
          </a:xfrm>
        </p:spPr>
        <p:txBody>
          <a:bodyPr/>
          <a:lstStyle/>
          <a:p>
            <a:r>
              <a:rPr lang="en-US" b="1" dirty="0" smtClean="0"/>
              <a:t>Detailed </a:t>
            </a:r>
            <a:r>
              <a:rPr lang="en-US" b="1" dirty="0"/>
              <a:t>simulation of storage </a:t>
            </a:r>
            <a:r>
              <a:rPr lang="en-US" b="1" dirty="0" smtClean="0"/>
              <a:t>and network components</a:t>
            </a:r>
            <a:r>
              <a:rPr lang="en-US" b="1" dirty="0"/>
              <a:t>, </a:t>
            </a:r>
            <a:r>
              <a:rPr lang="en-US" b="1" dirty="0" smtClean="0"/>
              <a:t>scientific workloads and </a:t>
            </a:r>
            <a:r>
              <a:rPr lang="en-US" b="1" dirty="0"/>
              <a:t>the surrounding environment</a:t>
            </a:r>
            <a:r>
              <a:rPr lang="en-US" b="1" dirty="0" smtClean="0"/>
              <a:t>.</a:t>
            </a:r>
          </a:p>
          <a:p>
            <a:r>
              <a:rPr lang="en-US" dirty="0" smtClean="0"/>
              <a:t>Modular simulation components</a:t>
            </a:r>
          </a:p>
          <a:p>
            <a:pPr lvl="1"/>
            <a:r>
              <a:rPr lang="en-US" dirty="0" smtClean="0"/>
              <a:t>Pluggable I/O and network workload components</a:t>
            </a:r>
          </a:p>
          <a:p>
            <a:pPr lvl="1"/>
            <a:r>
              <a:rPr lang="en-US" dirty="0" smtClean="0"/>
              <a:t>Pluggable high-performance network models</a:t>
            </a:r>
          </a:p>
          <a:p>
            <a:r>
              <a:rPr lang="en-US" dirty="0"/>
              <a:t>Incrementally develop </a:t>
            </a:r>
            <a:r>
              <a:rPr lang="en-US" dirty="0" smtClean="0"/>
              <a:t>simulation </a:t>
            </a:r>
            <a:r>
              <a:rPr lang="en-US" dirty="0"/>
              <a:t>capability, validating approach and components along the </a:t>
            </a:r>
            <a:r>
              <a:rPr lang="en-US" dirty="0" smtClean="0"/>
              <a:t>way</a:t>
            </a:r>
          </a:p>
          <a:p>
            <a:r>
              <a:rPr lang="en-US" b="1" dirty="0" smtClean="0"/>
              <a:t>Goal: </a:t>
            </a:r>
            <a:r>
              <a:rPr lang="en-US" b="1" dirty="0"/>
              <a:t>provide a simulation toolkit to the community to enable broader investigation of the design </a:t>
            </a:r>
            <a:r>
              <a:rPr lang="en-US" b="1" dirty="0" smtClean="0"/>
              <a:t>space.</a:t>
            </a:r>
            <a:endParaRPr lang="en-US" b="1" dirty="0"/>
          </a:p>
        </p:txBody>
      </p:sp>
      <p:grpSp>
        <p:nvGrpSpPr>
          <p:cNvPr id="13" name="Group 12"/>
          <p:cNvGrpSpPr/>
          <p:nvPr/>
        </p:nvGrpSpPr>
        <p:grpSpPr>
          <a:xfrm>
            <a:off x="216664" y="1641469"/>
            <a:ext cx="2580245" cy="3938150"/>
            <a:chOff x="838200" y="1364419"/>
            <a:chExt cx="2412371" cy="3664781"/>
          </a:xfrm>
        </p:grpSpPr>
        <p:sp>
          <p:nvSpPr>
            <p:cNvPr id="6" name="Rounded Rectangle 5"/>
            <p:cNvSpPr/>
            <p:nvPr/>
          </p:nvSpPr>
          <p:spPr bwMode="auto">
            <a:xfrm>
              <a:off x="843619" y="2121247"/>
              <a:ext cx="2406952" cy="653143"/>
            </a:xfrm>
            <a:prstGeom prst="roundRect">
              <a:avLst/>
            </a:prstGeom>
            <a:solidFill>
              <a:schemeClr val="bg1">
                <a:lumMod val="95000"/>
              </a:schemeClr>
            </a:solidFill>
            <a:ln w="9525" cap="flat" cmpd="sng" algn="ctr">
              <a:solidFill>
                <a:srgbClr val="4F81BD"/>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latin typeface="Calibri" pitchFamily="34" charset="0"/>
                </a:rPr>
                <a:t>Services</a:t>
              </a:r>
              <a:endParaRPr kumimoji="0" lang="en-US" sz="1800" b="0" i="0" u="none" strike="noStrike" cap="none" normalizeH="0" baseline="0" dirty="0" smtClean="0">
                <a:ln>
                  <a:noFill/>
                </a:ln>
                <a:solidFill>
                  <a:schemeClr val="tx1"/>
                </a:solidFill>
                <a:effectLst/>
                <a:latin typeface="Calibri" pitchFamily="34" charset="0"/>
              </a:endParaRPr>
            </a:p>
          </p:txBody>
        </p:sp>
        <p:sp>
          <p:nvSpPr>
            <p:cNvPr id="7" name="Rounded Rectangle 6"/>
            <p:cNvSpPr/>
            <p:nvPr/>
          </p:nvSpPr>
          <p:spPr bwMode="auto">
            <a:xfrm>
              <a:off x="838200" y="2872850"/>
              <a:ext cx="2406952" cy="653143"/>
            </a:xfrm>
            <a:prstGeom prst="roundRect">
              <a:avLst/>
            </a:prstGeom>
            <a:solidFill>
              <a:schemeClr val="bg1">
                <a:lumMod val="95000"/>
              </a:schemeClr>
            </a:solidFill>
            <a:ln w="9525" cap="flat" cmpd="sng" algn="ctr">
              <a:solidFill>
                <a:srgbClr val="4F81BD"/>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latin typeface="Calibri" pitchFamily="34" charset="0"/>
                </a:rPr>
                <a:t>Protocols</a:t>
              </a:r>
              <a:endParaRPr kumimoji="0" lang="en-US" sz="1800" b="0" i="0" u="none" strike="noStrike" cap="none" normalizeH="0" baseline="0" dirty="0" smtClean="0">
                <a:ln>
                  <a:noFill/>
                </a:ln>
                <a:solidFill>
                  <a:schemeClr val="tx1"/>
                </a:solidFill>
                <a:effectLst/>
                <a:latin typeface="Calibri" pitchFamily="34" charset="0"/>
              </a:endParaRPr>
            </a:p>
          </p:txBody>
        </p:sp>
        <p:sp>
          <p:nvSpPr>
            <p:cNvPr id="8" name="Rounded Rectangle 7"/>
            <p:cNvSpPr/>
            <p:nvPr/>
          </p:nvSpPr>
          <p:spPr bwMode="auto">
            <a:xfrm>
              <a:off x="838200" y="3624453"/>
              <a:ext cx="2406952" cy="653143"/>
            </a:xfrm>
            <a:prstGeom prst="roundRect">
              <a:avLst/>
            </a:prstGeom>
            <a:solidFill>
              <a:schemeClr val="bg1">
                <a:lumMod val="95000"/>
              </a:schemeClr>
            </a:solidFill>
            <a:ln w="9525" cap="flat" cmpd="sng" algn="ctr">
              <a:solidFill>
                <a:srgbClr val="4F81BD"/>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latin typeface="Calibri" pitchFamily="34" charset="0"/>
                </a:rPr>
                <a:t>Hardware/Networks</a:t>
              </a:r>
              <a:endParaRPr kumimoji="0" lang="en-US" sz="1800" b="0" i="0" u="none" strike="noStrike" cap="none" normalizeH="0" baseline="0" dirty="0" smtClean="0">
                <a:ln>
                  <a:noFill/>
                </a:ln>
                <a:solidFill>
                  <a:schemeClr val="tx1"/>
                </a:solidFill>
                <a:effectLst/>
                <a:latin typeface="Calibri" pitchFamily="34" charset="0"/>
              </a:endParaRPr>
            </a:p>
          </p:txBody>
        </p:sp>
        <p:grpSp>
          <p:nvGrpSpPr>
            <p:cNvPr id="9" name="Group 8"/>
            <p:cNvGrpSpPr/>
            <p:nvPr/>
          </p:nvGrpSpPr>
          <p:grpSpPr>
            <a:xfrm>
              <a:off x="838200" y="1364419"/>
              <a:ext cx="2412371" cy="658368"/>
              <a:chOff x="451401" y="1752600"/>
              <a:chExt cx="2412371" cy="658368"/>
            </a:xfrm>
            <a:solidFill>
              <a:schemeClr val="bg1">
                <a:lumMod val="95000"/>
              </a:schemeClr>
            </a:solidFill>
            <a:effectLst>
              <a:outerShdw blurRad="50800" dist="38100" dir="2700000" algn="tl" rotWithShape="0">
                <a:prstClr val="black">
                  <a:alpha val="40000"/>
                </a:prstClr>
              </a:outerShdw>
            </a:effectLst>
          </p:grpSpPr>
          <p:sp>
            <p:nvSpPr>
              <p:cNvPr id="10" name="Rounded Rectangle 9"/>
              <p:cNvSpPr/>
              <p:nvPr/>
            </p:nvSpPr>
            <p:spPr bwMode="auto">
              <a:xfrm>
                <a:off x="451401" y="1752600"/>
                <a:ext cx="2406952" cy="658368"/>
              </a:xfrm>
              <a:prstGeom prst="roundRect">
                <a:avLst/>
              </a:prstGeom>
              <a:grpFill/>
              <a:ln w="9525" cap="flat" cmpd="sng" algn="ctr">
                <a:solidFill>
                  <a:srgbClr val="4F81B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latin typeface="Calibri" pitchFamily="34" charset="0"/>
                  </a:rPr>
                  <a:t>Workflows</a:t>
                </a:r>
                <a:endParaRPr kumimoji="0" lang="en-US" sz="1800" b="0" i="0" u="none" strike="noStrike" cap="none" normalizeH="0" baseline="0" dirty="0" smtClean="0">
                  <a:ln>
                    <a:noFill/>
                  </a:ln>
                  <a:solidFill>
                    <a:schemeClr val="tx1"/>
                  </a:solidFill>
                  <a:effectLst/>
                  <a:latin typeface="Calibri" pitchFamily="34" charset="0"/>
                </a:endParaRPr>
              </a:p>
            </p:txBody>
          </p:sp>
          <p:sp>
            <p:nvSpPr>
              <p:cNvPr id="11" name="Rounded Rectangle 10"/>
              <p:cNvSpPr/>
              <p:nvPr/>
            </p:nvSpPr>
            <p:spPr bwMode="auto">
              <a:xfrm>
                <a:off x="1447420" y="2093710"/>
                <a:ext cx="1416352" cy="317258"/>
              </a:xfrm>
              <a:prstGeom prst="roundRect">
                <a:avLst/>
              </a:prstGeom>
              <a:grpFill/>
              <a:ln w="9525" cap="flat" cmpd="sng" algn="ctr">
                <a:solidFill>
                  <a:srgbClr val="4F81BD"/>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Calibri" pitchFamily="34" charset="0"/>
                  </a:rPr>
                  <a:t>Workloads</a:t>
                </a:r>
                <a:endParaRPr kumimoji="0" lang="en-US" sz="1400" b="0" i="0" u="none" strike="noStrike" cap="none" normalizeH="0" baseline="0" dirty="0" smtClean="0">
                  <a:ln>
                    <a:noFill/>
                  </a:ln>
                  <a:solidFill>
                    <a:schemeClr val="tx1"/>
                  </a:solidFill>
                  <a:effectLst/>
                  <a:latin typeface="Calibri" pitchFamily="34" charset="0"/>
                </a:endParaRPr>
              </a:p>
            </p:txBody>
          </p:sp>
        </p:grpSp>
        <p:sp>
          <p:nvSpPr>
            <p:cNvPr id="12" name="Rounded Rectangle 11"/>
            <p:cNvSpPr/>
            <p:nvPr/>
          </p:nvSpPr>
          <p:spPr bwMode="auto">
            <a:xfrm>
              <a:off x="838200" y="4376057"/>
              <a:ext cx="2406952" cy="653143"/>
            </a:xfrm>
            <a:prstGeom prst="roundRect">
              <a:avLst/>
            </a:prstGeom>
            <a:solidFill>
              <a:schemeClr val="bg1">
                <a:lumMod val="95000"/>
              </a:schemeClr>
            </a:solidFill>
            <a:ln w="9525" cap="flat" cmpd="sng" algn="ctr">
              <a:solidFill>
                <a:srgbClr val="4F81BD"/>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latin typeface="Calibri" pitchFamily="34" charset="0"/>
                </a:rPr>
                <a:t>Simulation (PDES)</a:t>
              </a:r>
              <a:endParaRPr kumimoji="0" lang="en-US" sz="1800" b="0" i="0" u="none" strike="noStrike" cap="none" normalizeH="0" baseline="0" dirty="0" smtClean="0">
                <a:ln>
                  <a:noFill/>
                </a:ln>
                <a:solidFill>
                  <a:schemeClr val="tx1"/>
                </a:solidFill>
                <a:effectLst/>
                <a:latin typeface="Calibri" pitchFamily="34" charset="0"/>
              </a:endParaRPr>
            </a:p>
          </p:txBody>
        </p:sp>
      </p:grpSp>
      <p:sp>
        <p:nvSpPr>
          <p:cNvPr id="14" name="Slide Number Placeholder 1"/>
          <p:cNvSpPr>
            <a:spLocks noGrp="1"/>
          </p:cNvSpPr>
          <p:nvPr>
            <p:ph type="sldNum" sz="quarter" idx="12"/>
          </p:nvPr>
        </p:nvSpPr>
        <p:spPr>
          <a:xfrm>
            <a:off x="8610600" y="6489700"/>
            <a:ext cx="384175" cy="365125"/>
          </a:xfrm>
        </p:spPr>
        <p:txBody>
          <a:bodyPr/>
          <a:lstStyle/>
          <a:p>
            <a:fld id="{69AD9993-161C-8542-8930-D8491EFB1E0E}" type="slidenum">
              <a:rPr lang="en-US" sz="1200" smtClean="0"/>
              <a:t>5</a:t>
            </a:fld>
            <a:endParaRPr lang="en-US" sz="1200" dirty="0"/>
          </a:p>
        </p:txBody>
      </p:sp>
    </p:spTree>
    <p:extLst>
      <p:ext uri="{BB962C8B-B14F-4D97-AF65-F5344CB8AC3E}">
        <p14:creationId xmlns:p14="http://schemas.microsoft.com/office/powerpoint/2010/main" val="290329309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2329" y="162991"/>
            <a:ext cx="9768416" cy="990600"/>
          </a:xfrm>
        </p:spPr>
        <p:txBody>
          <a:bodyPr>
            <a:normAutofit fontScale="90000"/>
          </a:bodyPr>
          <a:lstStyle/>
          <a:p>
            <a:r>
              <a:rPr lang="en-US" sz="3200" dirty="0" smtClean="0"/>
              <a:t>Enabling CODES: parallel discrete-event simulation</a:t>
            </a:r>
            <a:endParaRPr lang="en-US" sz="3200" dirty="0"/>
          </a:p>
        </p:txBody>
      </p:sp>
      <p:sp>
        <p:nvSpPr>
          <p:cNvPr id="3" name="Content Placeholder 2"/>
          <p:cNvSpPr>
            <a:spLocks noGrp="1"/>
          </p:cNvSpPr>
          <p:nvPr>
            <p:ph idx="1"/>
          </p:nvPr>
        </p:nvSpPr>
        <p:spPr>
          <a:xfrm>
            <a:off x="122940" y="928684"/>
            <a:ext cx="5486353" cy="5196417"/>
          </a:xfrm>
        </p:spPr>
        <p:txBody>
          <a:bodyPr>
            <a:normAutofit fontScale="85000" lnSpcReduction="10000"/>
          </a:bodyPr>
          <a:lstStyle/>
          <a:p>
            <a:r>
              <a:rPr lang="en-US" altLang="zh-CN" sz="2200" b="1" dirty="0">
                <a:latin typeface="Calisto MT"/>
                <a:ea typeface="MS PGothic" charset="0"/>
                <a:cs typeface="Calisto MT"/>
              </a:rPr>
              <a:t>Discrete event simulation (DES)</a:t>
            </a:r>
            <a:r>
              <a:rPr lang="en-US" altLang="zh-CN" sz="2200" dirty="0">
                <a:latin typeface="Calisto MT"/>
                <a:ea typeface="MS PGothic" charset="0"/>
                <a:cs typeface="Calisto MT"/>
              </a:rPr>
              <a:t>: a computer model for a system where changes in the state of the system occur at </a:t>
            </a:r>
            <a:r>
              <a:rPr lang="en-US" altLang="zh-CN" sz="2200" i="1" dirty="0">
                <a:latin typeface="Calisto MT"/>
                <a:ea typeface="MS PGothic" charset="0"/>
                <a:cs typeface="Calisto MT"/>
              </a:rPr>
              <a:t>discrete points </a:t>
            </a:r>
            <a:r>
              <a:rPr lang="en-US" altLang="zh-CN" sz="2200" dirty="0">
                <a:latin typeface="Calisto MT"/>
                <a:ea typeface="MS PGothic" charset="0"/>
                <a:cs typeface="Calisto MT"/>
              </a:rPr>
              <a:t>in simulation </a:t>
            </a:r>
            <a:r>
              <a:rPr lang="en-US" altLang="zh-CN" sz="2200" dirty="0" smtClean="0">
                <a:latin typeface="Calisto MT"/>
                <a:ea typeface="MS PGothic" charset="0"/>
                <a:cs typeface="Calisto MT"/>
              </a:rPr>
              <a:t>time</a:t>
            </a:r>
            <a:endParaRPr lang="en-US" altLang="zh-CN" sz="2200" dirty="0">
              <a:latin typeface="Calisto MT"/>
              <a:ea typeface="MS PGothic" charset="0"/>
              <a:cs typeface="Calisto MT"/>
            </a:endParaRPr>
          </a:p>
          <a:p>
            <a:r>
              <a:rPr lang="en-US" altLang="zh-CN" sz="2200" i="1" dirty="0" smtClean="0">
                <a:latin typeface="Calisto MT"/>
                <a:cs typeface="Calisto MT"/>
              </a:rPr>
              <a:t>Parallel</a:t>
            </a:r>
            <a:r>
              <a:rPr lang="en-US" altLang="zh-CN" sz="2200" dirty="0" smtClean="0">
                <a:latin typeface="Calisto MT"/>
                <a:cs typeface="Calisto MT"/>
              </a:rPr>
              <a:t> </a:t>
            </a:r>
            <a:r>
              <a:rPr lang="en-US" altLang="zh-CN" sz="2200" dirty="0">
                <a:latin typeface="Calisto MT"/>
                <a:cs typeface="Calisto MT"/>
              </a:rPr>
              <a:t>DES allows execution of simulation on a parallel </a:t>
            </a:r>
            <a:r>
              <a:rPr lang="en-US" altLang="zh-CN" sz="2200" dirty="0" smtClean="0">
                <a:latin typeface="Calisto MT"/>
                <a:cs typeface="Calisto MT"/>
              </a:rPr>
              <a:t>platform</a:t>
            </a:r>
          </a:p>
          <a:p>
            <a:pPr lvl="1"/>
            <a:r>
              <a:rPr lang="en-US" altLang="zh-CN" dirty="0" smtClean="0"/>
              <a:t>Enables much </a:t>
            </a:r>
            <a:r>
              <a:rPr lang="en-US" altLang="zh-CN" dirty="0"/>
              <a:t>richer simulations (e.g., more events) than otherwise </a:t>
            </a:r>
            <a:r>
              <a:rPr lang="en-US" altLang="zh-CN" dirty="0" smtClean="0"/>
              <a:t>possible</a:t>
            </a:r>
            <a:endParaRPr lang="en-US" altLang="zh-CN" dirty="0">
              <a:latin typeface="Calisto MT"/>
              <a:cs typeface="Calisto MT"/>
            </a:endParaRPr>
          </a:p>
          <a:p>
            <a:r>
              <a:rPr lang="en-US" altLang="zh-CN" sz="2200" dirty="0" smtClean="0">
                <a:solidFill>
                  <a:srgbClr val="FF0000"/>
                </a:solidFill>
                <a:latin typeface="Calisto MT"/>
                <a:cs typeface="Calisto MT"/>
              </a:rPr>
              <a:t>Rensselaer </a:t>
            </a:r>
            <a:r>
              <a:rPr lang="en-US" altLang="zh-CN" sz="2200" dirty="0">
                <a:solidFill>
                  <a:srgbClr val="FF0000"/>
                </a:solidFill>
                <a:latin typeface="Calisto MT"/>
                <a:cs typeface="Calisto MT"/>
              </a:rPr>
              <a:t>Optimistic Simulator System (ROSS) </a:t>
            </a:r>
            <a:r>
              <a:rPr lang="en-US" altLang="zh-CN" sz="2200" dirty="0">
                <a:latin typeface="Calisto MT"/>
                <a:cs typeface="Calisto MT"/>
              </a:rPr>
              <a:t>provides PDES capability for CODES</a:t>
            </a:r>
          </a:p>
          <a:p>
            <a:pPr lvl="1"/>
            <a:r>
              <a:rPr lang="en-US" altLang="zh-CN" sz="1900" dirty="0" smtClean="0">
                <a:solidFill>
                  <a:srgbClr val="151515"/>
                </a:solidFill>
                <a:latin typeface="Calisto MT"/>
                <a:cs typeface="Calisto MT"/>
              </a:rPr>
              <a:t>Written in ANSI C</a:t>
            </a:r>
          </a:p>
          <a:p>
            <a:pPr lvl="1"/>
            <a:r>
              <a:rPr lang="en-US" altLang="zh-CN" sz="1900" b="1" dirty="0" smtClean="0">
                <a:solidFill>
                  <a:srgbClr val="151515"/>
                </a:solidFill>
                <a:latin typeface="Calisto MT"/>
                <a:cs typeface="Calisto MT"/>
              </a:rPr>
              <a:t>Optimistically </a:t>
            </a:r>
            <a:r>
              <a:rPr lang="en-US" altLang="zh-CN" sz="1900" b="1" dirty="0">
                <a:solidFill>
                  <a:srgbClr val="151515"/>
                </a:solidFill>
                <a:latin typeface="Calisto MT"/>
                <a:cs typeface="Calisto MT"/>
              </a:rPr>
              <a:t>schedules events. Rollback realized via reverse </a:t>
            </a:r>
            <a:r>
              <a:rPr lang="en-US" altLang="zh-CN" sz="1900" b="1" dirty="0" smtClean="0">
                <a:solidFill>
                  <a:srgbClr val="151515"/>
                </a:solidFill>
                <a:latin typeface="Calisto MT"/>
                <a:cs typeface="Calisto MT"/>
              </a:rPr>
              <a:t>computation</a:t>
            </a:r>
          </a:p>
          <a:p>
            <a:pPr lvl="1"/>
            <a:r>
              <a:rPr lang="en-US" sz="2000" dirty="0"/>
              <a:t>Users provide functions for </a:t>
            </a:r>
            <a:r>
              <a:rPr lang="en-US" sz="2000" i="1" dirty="0"/>
              <a:t>reverse computation</a:t>
            </a:r>
            <a:r>
              <a:rPr lang="en-US" sz="2000" dirty="0"/>
              <a:t> – undo the effects of a particular event on the LP </a:t>
            </a:r>
            <a:r>
              <a:rPr lang="en-US" sz="2000" dirty="0" smtClean="0"/>
              <a:t>state</a:t>
            </a:r>
            <a:endParaRPr lang="en-US" altLang="zh-CN" sz="1900" b="1" dirty="0" smtClean="0">
              <a:solidFill>
                <a:srgbClr val="FF0000"/>
              </a:solidFill>
              <a:latin typeface="Calisto MT"/>
              <a:cs typeface="Calisto MT"/>
            </a:endParaRPr>
          </a:p>
          <a:p>
            <a:pPr lvl="1"/>
            <a:r>
              <a:rPr lang="en-US" altLang="zh-CN" sz="1900" dirty="0" smtClean="0">
                <a:solidFill>
                  <a:srgbClr val="292934"/>
                </a:solidFill>
                <a:latin typeface="Calisto MT"/>
                <a:cs typeface="Calisto MT"/>
              </a:rPr>
              <a:t>Logical processes (LPs) model state of the system</a:t>
            </a:r>
          </a:p>
          <a:p>
            <a:pPr lvl="1"/>
            <a:r>
              <a:rPr lang="en-US" altLang="zh-CN" sz="1900" b="1" dirty="0" smtClean="0">
                <a:solidFill>
                  <a:schemeClr val="bg2">
                    <a:lumMod val="10000"/>
                  </a:schemeClr>
                </a:solidFill>
                <a:latin typeface="Calisto MT"/>
                <a:cs typeface="Calisto MT"/>
              </a:rPr>
              <a:t>Scalable: can efficiently execute simulations with millions of network nodes at a flit-level fidelity</a:t>
            </a:r>
          </a:p>
          <a:p>
            <a:pPr lvl="1"/>
            <a:endParaRPr lang="en-US" altLang="zh-CN" sz="1900" b="1" dirty="0">
              <a:solidFill>
                <a:schemeClr val="bg2">
                  <a:lumMod val="10000"/>
                </a:schemeClr>
              </a:solidFill>
              <a:latin typeface="Calisto MT"/>
              <a:cs typeface="Calisto MT"/>
            </a:endParaRPr>
          </a:p>
          <a:p>
            <a:pPr lvl="1"/>
            <a:endParaRPr lang="en-US" altLang="zh-CN" sz="1800" dirty="0" smtClean="0">
              <a:latin typeface="Calisto MT"/>
              <a:ea typeface="宋体" charset="0"/>
              <a:cs typeface="Calisto MT"/>
            </a:endParaRPr>
          </a:p>
          <a:p>
            <a:endParaRPr lang="en-US" dirty="0">
              <a:latin typeface="Calisto MT"/>
              <a:cs typeface="Calisto MT"/>
            </a:endParaRPr>
          </a:p>
        </p:txBody>
      </p:sp>
      <p:sp>
        <p:nvSpPr>
          <p:cNvPr id="2" name="Slide Number Placeholder 1"/>
          <p:cNvSpPr>
            <a:spLocks noGrp="1"/>
          </p:cNvSpPr>
          <p:nvPr>
            <p:ph type="sldNum" sz="quarter" idx="12"/>
          </p:nvPr>
        </p:nvSpPr>
        <p:spPr/>
        <p:txBody>
          <a:bodyPr/>
          <a:lstStyle/>
          <a:p>
            <a:fld id="{69AD9993-161C-8542-8930-D8491EFB1E0E}" type="slidenum">
              <a:rPr lang="en-US" sz="1200" smtClean="0"/>
              <a:t>6</a:t>
            </a:fld>
            <a:endParaRPr lang="en-US" sz="1200" dirty="0"/>
          </a:p>
        </p:txBody>
      </p:sp>
      <p:graphicFrame>
        <p:nvGraphicFramePr>
          <p:cNvPr id="10" name="Diagram 9"/>
          <p:cNvGraphicFramePr/>
          <p:nvPr>
            <p:extLst>
              <p:ext uri="{D42A27DB-BD31-4B8C-83A1-F6EECF244321}">
                <p14:modId xmlns:p14="http://schemas.microsoft.com/office/powerpoint/2010/main" val="4290191179"/>
              </p:ext>
            </p:extLst>
          </p:nvPr>
        </p:nvGraphicFramePr>
        <p:xfrm>
          <a:off x="5507797" y="2330581"/>
          <a:ext cx="3273918" cy="20225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TextBox 11"/>
          <p:cNvSpPr txBox="1"/>
          <p:nvPr/>
        </p:nvSpPr>
        <p:spPr>
          <a:xfrm>
            <a:off x="5579482" y="2135183"/>
            <a:ext cx="3495317" cy="338554"/>
          </a:xfrm>
          <a:prstGeom prst="rect">
            <a:avLst/>
          </a:prstGeom>
          <a:noFill/>
        </p:spPr>
        <p:txBody>
          <a:bodyPr wrap="square" rtlCol="0">
            <a:spAutoFit/>
          </a:bodyPr>
          <a:lstStyle/>
          <a:p>
            <a:r>
              <a:rPr lang="en-US" sz="1600" i="1" dirty="0" smtClean="0">
                <a:solidFill>
                  <a:schemeClr val="tx2"/>
                </a:solidFill>
              </a:rPr>
              <a:t>Simulation pre-</a:t>
            </a:r>
            <a:r>
              <a:rPr lang="en-US" sz="1600" i="1" dirty="0" err="1" smtClean="0">
                <a:solidFill>
                  <a:schemeClr val="tx2"/>
                </a:solidFill>
              </a:rPr>
              <a:t>reqs</a:t>
            </a:r>
            <a:r>
              <a:rPr lang="en-US" sz="1600" i="1" dirty="0" smtClean="0">
                <a:solidFill>
                  <a:schemeClr val="tx2"/>
                </a:solidFill>
              </a:rPr>
              <a:t> for co-design</a:t>
            </a:r>
            <a:endParaRPr lang="en-US" sz="1600" i="1" dirty="0">
              <a:solidFill>
                <a:schemeClr val="tx2"/>
              </a:solidFill>
            </a:endParaRPr>
          </a:p>
        </p:txBody>
      </p:sp>
    </p:spTree>
    <p:extLst>
      <p:ext uri="{BB962C8B-B14F-4D97-AF65-F5344CB8AC3E}">
        <p14:creationId xmlns:p14="http://schemas.microsoft.com/office/powerpoint/2010/main" val="175277891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2"/>
          <p:cNvSpPr>
            <a:spLocks noChangeArrowheads="1"/>
          </p:cNvSpPr>
          <p:nvPr/>
        </p:nvSpPr>
        <p:spPr bwMode="auto">
          <a:xfrm>
            <a:off x="392113" y="76200"/>
            <a:ext cx="8359775" cy="534988"/>
          </a:xfrm>
          <a:prstGeom prst="rect">
            <a:avLst/>
          </a:prstGeom>
          <a:noFill/>
          <a:ln>
            <a:noFill/>
          </a:ln>
          <a:effectLst/>
          <a:extLst>
            <a:ext uri="{909E8E84-426E-40dd-AFC4-6F175D3DCCD1}">
              <a14:hiddenFill xmlns:a14="http://schemas.microsoft.com/office/drawing/2010/main">
                <a:gradFill rotWithShape="0">
                  <a:gsLst>
                    <a:gs pos="0">
                      <a:srgbClr val="99CCFF"/>
                    </a:gs>
                    <a:gs pos="100000">
                      <a:srgbClr val="0000FF"/>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nchor="b"/>
          <a:lstStyle/>
          <a:p>
            <a:pPr>
              <a:defRPr/>
            </a:pPr>
            <a:r>
              <a:rPr lang="en-US" sz="2800" b="1" dirty="0">
                <a:solidFill>
                  <a:schemeClr val="tx2"/>
                </a:solidFill>
                <a:cs typeface="Arial" charset="0"/>
              </a:rPr>
              <a:t>How to Synchronize Parallel Simulations?</a:t>
            </a:r>
          </a:p>
        </p:txBody>
      </p:sp>
      <p:grpSp>
        <p:nvGrpSpPr>
          <p:cNvPr id="20482" name="Group 50"/>
          <p:cNvGrpSpPr>
            <a:grpSpLocks/>
          </p:cNvGrpSpPr>
          <p:nvPr/>
        </p:nvGrpSpPr>
        <p:grpSpPr bwMode="auto">
          <a:xfrm>
            <a:off x="200025" y="762000"/>
            <a:ext cx="8716963" cy="4114800"/>
            <a:chOff x="126" y="657"/>
            <a:chExt cx="5491" cy="2592"/>
          </a:xfrm>
        </p:grpSpPr>
        <p:sp>
          <p:nvSpPr>
            <p:cNvPr id="225283" name="Rectangle 3"/>
            <p:cNvSpPr>
              <a:spLocks noChangeArrowheads="1"/>
            </p:cNvSpPr>
            <p:nvPr/>
          </p:nvSpPr>
          <p:spPr bwMode="auto">
            <a:xfrm>
              <a:off x="144" y="672"/>
              <a:ext cx="2680" cy="254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225284" name="Rectangle 4"/>
            <p:cNvSpPr>
              <a:spLocks noChangeArrowheads="1"/>
            </p:cNvSpPr>
            <p:nvPr/>
          </p:nvSpPr>
          <p:spPr bwMode="auto">
            <a:xfrm>
              <a:off x="418" y="657"/>
              <a:ext cx="2409"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eaLnBrk="0" hangingPunct="0">
                <a:defRPr/>
              </a:pPr>
              <a:r>
                <a:rPr lang="en-US" sz="1800" b="1">
                  <a:cs typeface="Arial" charset="0"/>
                </a:rPr>
                <a:t>parallel time-stepped simulation:</a:t>
              </a:r>
            </a:p>
            <a:p>
              <a:pPr eaLnBrk="0" hangingPunct="0">
                <a:defRPr/>
              </a:pPr>
              <a:r>
                <a:rPr lang="en-US" sz="1800">
                  <a:cs typeface="Arial" charset="0"/>
                </a:rPr>
                <a:t>lock-step execution</a:t>
              </a:r>
            </a:p>
          </p:txBody>
        </p:sp>
        <p:sp>
          <p:nvSpPr>
            <p:cNvPr id="225285" name="Line 5"/>
            <p:cNvSpPr>
              <a:spLocks noChangeShapeType="1"/>
            </p:cNvSpPr>
            <p:nvPr/>
          </p:nvSpPr>
          <p:spPr bwMode="auto">
            <a:xfrm>
              <a:off x="672" y="2928"/>
              <a:ext cx="1968" cy="0"/>
            </a:xfrm>
            <a:prstGeom prst="line">
              <a:avLst/>
            </a:prstGeom>
            <a:noFill/>
            <a:ln w="50800">
              <a:solidFill>
                <a:schemeClr val="tx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225286" name="Line 6"/>
            <p:cNvSpPr>
              <a:spLocks noChangeShapeType="1"/>
            </p:cNvSpPr>
            <p:nvPr/>
          </p:nvSpPr>
          <p:spPr bwMode="auto">
            <a:xfrm flipH="1" flipV="1">
              <a:off x="654" y="902"/>
              <a:ext cx="4" cy="2013"/>
            </a:xfrm>
            <a:prstGeom prst="line">
              <a:avLst/>
            </a:prstGeom>
            <a:noFill/>
            <a:ln w="50800">
              <a:solidFill>
                <a:schemeClr val="tx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225287" name="Rectangle 7"/>
            <p:cNvSpPr>
              <a:spLocks noChangeArrowheads="1"/>
            </p:cNvSpPr>
            <p:nvPr/>
          </p:nvSpPr>
          <p:spPr bwMode="auto">
            <a:xfrm>
              <a:off x="691" y="2969"/>
              <a:ext cx="428" cy="231"/>
            </a:xfrm>
            <a:prstGeom prst="rect">
              <a:avLst/>
            </a:prstGeom>
            <a:noFill/>
            <a:ln>
              <a:noFill/>
            </a:ln>
            <a:effectLst/>
            <a:extLst>
              <a:ext uri="{909E8E84-426E-40dd-AFC4-6F175D3DCCD1}">
                <a14:hiddenFill xmlns:a14="http://schemas.microsoft.com/office/drawing/2010/main">
                  <a:solidFill>
                    <a:srgbClr val="00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eaLnBrk="0" hangingPunct="0">
                <a:defRPr/>
              </a:pPr>
              <a:r>
                <a:rPr lang="en-US" sz="1800" b="1">
                  <a:latin typeface="Arial" charset="0"/>
                  <a:cs typeface="Arial" charset="0"/>
                </a:rPr>
                <a:t>PE 1</a:t>
              </a:r>
            </a:p>
          </p:txBody>
        </p:sp>
        <p:sp>
          <p:nvSpPr>
            <p:cNvPr id="225289" name="Rectangle 9"/>
            <p:cNvSpPr>
              <a:spLocks noChangeArrowheads="1"/>
            </p:cNvSpPr>
            <p:nvPr/>
          </p:nvSpPr>
          <p:spPr bwMode="auto">
            <a:xfrm>
              <a:off x="709" y="2625"/>
              <a:ext cx="280" cy="293"/>
            </a:xfrm>
            <a:prstGeom prst="rect">
              <a:avLst/>
            </a:prstGeom>
            <a:solidFill>
              <a:srgbClr val="00FF00"/>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225290" name="Rectangle 10"/>
            <p:cNvSpPr>
              <a:spLocks noChangeArrowheads="1"/>
            </p:cNvSpPr>
            <p:nvPr/>
          </p:nvSpPr>
          <p:spPr bwMode="auto">
            <a:xfrm>
              <a:off x="718" y="1540"/>
              <a:ext cx="280" cy="293"/>
            </a:xfrm>
            <a:prstGeom prst="rect">
              <a:avLst/>
            </a:prstGeom>
            <a:solidFill>
              <a:srgbClr val="00FF00"/>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225291" name="Rectangle 11"/>
            <p:cNvSpPr>
              <a:spLocks noChangeArrowheads="1"/>
            </p:cNvSpPr>
            <p:nvPr/>
          </p:nvSpPr>
          <p:spPr bwMode="auto">
            <a:xfrm>
              <a:off x="715" y="1910"/>
              <a:ext cx="280" cy="293"/>
            </a:xfrm>
            <a:prstGeom prst="rect">
              <a:avLst/>
            </a:prstGeom>
            <a:solidFill>
              <a:srgbClr val="00FF00"/>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225292" name="Rectangle 12"/>
            <p:cNvSpPr>
              <a:spLocks noChangeArrowheads="1"/>
            </p:cNvSpPr>
            <p:nvPr/>
          </p:nvSpPr>
          <p:spPr bwMode="auto">
            <a:xfrm>
              <a:off x="710" y="2271"/>
              <a:ext cx="280" cy="293"/>
            </a:xfrm>
            <a:prstGeom prst="rect">
              <a:avLst/>
            </a:prstGeom>
            <a:solidFill>
              <a:srgbClr val="00FF00"/>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225293" name="Rectangle 13"/>
            <p:cNvSpPr>
              <a:spLocks noChangeArrowheads="1"/>
            </p:cNvSpPr>
            <p:nvPr/>
          </p:nvSpPr>
          <p:spPr bwMode="auto">
            <a:xfrm>
              <a:off x="1334" y="2964"/>
              <a:ext cx="428" cy="231"/>
            </a:xfrm>
            <a:prstGeom prst="rect">
              <a:avLst/>
            </a:prstGeom>
            <a:noFill/>
            <a:ln>
              <a:noFill/>
            </a:ln>
            <a:effectLst/>
            <a:extLst>
              <a:ext uri="{909E8E84-426E-40dd-AFC4-6F175D3DCCD1}">
                <a14:hiddenFill xmlns:a14="http://schemas.microsoft.com/office/drawing/2010/main">
                  <a:solidFill>
                    <a:srgbClr val="00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eaLnBrk="0" hangingPunct="0">
                <a:defRPr/>
              </a:pPr>
              <a:r>
                <a:rPr lang="en-US" sz="1800" b="1">
                  <a:latin typeface="Arial" charset="0"/>
                  <a:cs typeface="Arial" charset="0"/>
                </a:rPr>
                <a:t>PE 2</a:t>
              </a:r>
            </a:p>
          </p:txBody>
        </p:sp>
        <p:sp>
          <p:nvSpPr>
            <p:cNvPr id="225294" name="Rectangle 14"/>
            <p:cNvSpPr>
              <a:spLocks noChangeArrowheads="1"/>
            </p:cNvSpPr>
            <p:nvPr/>
          </p:nvSpPr>
          <p:spPr bwMode="auto">
            <a:xfrm>
              <a:off x="2017" y="2967"/>
              <a:ext cx="42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eaLnBrk="0" hangingPunct="0">
                <a:defRPr/>
              </a:pPr>
              <a:r>
                <a:rPr lang="en-US" sz="1800" b="1">
                  <a:latin typeface="Arial" charset="0"/>
                  <a:cs typeface="Arial" charset="0"/>
                </a:rPr>
                <a:t>PE 3</a:t>
              </a:r>
            </a:p>
          </p:txBody>
        </p:sp>
        <p:sp>
          <p:nvSpPr>
            <p:cNvPr id="225296" name="Rectangle 16"/>
            <p:cNvSpPr>
              <a:spLocks noChangeArrowheads="1"/>
            </p:cNvSpPr>
            <p:nvPr/>
          </p:nvSpPr>
          <p:spPr bwMode="auto">
            <a:xfrm>
              <a:off x="1405" y="2608"/>
              <a:ext cx="280" cy="293"/>
            </a:xfrm>
            <a:prstGeom prst="rect">
              <a:avLst/>
            </a:prstGeom>
            <a:solidFill>
              <a:srgbClr val="00FF00"/>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225297" name="Rectangle 17"/>
            <p:cNvSpPr>
              <a:spLocks noChangeArrowheads="1"/>
            </p:cNvSpPr>
            <p:nvPr/>
          </p:nvSpPr>
          <p:spPr bwMode="auto">
            <a:xfrm>
              <a:off x="1414" y="1523"/>
              <a:ext cx="280" cy="293"/>
            </a:xfrm>
            <a:prstGeom prst="rect">
              <a:avLst/>
            </a:prstGeom>
            <a:solidFill>
              <a:srgbClr val="00FF00"/>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225298" name="Rectangle 18"/>
            <p:cNvSpPr>
              <a:spLocks noChangeArrowheads="1"/>
            </p:cNvSpPr>
            <p:nvPr/>
          </p:nvSpPr>
          <p:spPr bwMode="auto">
            <a:xfrm>
              <a:off x="1411" y="1893"/>
              <a:ext cx="280" cy="293"/>
            </a:xfrm>
            <a:prstGeom prst="rect">
              <a:avLst/>
            </a:prstGeom>
            <a:solidFill>
              <a:srgbClr val="00FF00"/>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225299" name="Rectangle 19"/>
            <p:cNvSpPr>
              <a:spLocks noChangeArrowheads="1"/>
            </p:cNvSpPr>
            <p:nvPr/>
          </p:nvSpPr>
          <p:spPr bwMode="auto">
            <a:xfrm>
              <a:off x="1406" y="2254"/>
              <a:ext cx="280" cy="293"/>
            </a:xfrm>
            <a:prstGeom prst="rect">
              <a:avLst/>
            </a:prstGeom>
            <a:solidFill>
              <a:srgbClr val="00FF00"/>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225301" name="Rectangle 21"/>
            <p:cNvSpPr>
              <a:spLocks noChangeArrowheads="1"/>
            </p:cNvSpPr>
            <p:nvPr/>
          </p:nvSpPr>
          <p:spPr bwMode="auto">
            <a:xfrm>
              <a:off x="2075" y="2604"/>
              <a:ext cx="280" cy="293"/>
            </a:xfrm>
            <a:prstGeom prst="rect">
              <a:avLst/>
            </a:prstGeom>
            <a:solidFill>
              <a:srgbClr val="00FF00"/>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225302" name="Rectangle 22"/>
            <p:cNvSpPr>
              <a:spLocks noChangeArrowheads="1"/>
            </p:cNvSpPr>
            <p:nvPr/>
          </p:nvSpPr>
          <p:spPr bwMode="auto">
            <a:xfrm>
              <a:off x="2084" y="1519"/>
              <a:ext cx="280" cy="293"/>
            </a:xfrm>
            <a:prstGeom prst="rect">
              <a:avLst/>
            </a:prstGeom>
            <a:solidFill>
              <a:srgbClr val="00FF00"/>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225303" name="Rectangle 23"/>
            <p:cNvSpPr>
              <a:spLocks noChangeArrowheads="1"/>
            </p:cNvSpPr>
            <p:nvPr/>
          </p:nvSpPr>
          <p:spPr bwMode="auto">
            <a:xfrm>
              <a:off x="2081" y="1889"/>
              <a:ext cx="280" cy="293"/>
            </a:xfrm>
            <a:prstGeom prst="rect">
              <a:avLst/>
            </a:prstGeom>
            <a:solidFill>
              <a:srgbClr val="00FF00"/>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225304" name="Rectangle 24"/>
            <p:cNvSpPr>
              <a:spLocks noChangeArrowheads="1"/>
            </p:cNvSpPr>
            <p:nvPr/>
          </p:nvSpPr>
          <p:spPr bwMode="auto">
            <a:xfrm>
              <a:off x="2076" y="2250"/>
              <a:ext cx="280" cy="293"/>
            </a:xfrm>
            <a:prstGeom prst="rect">
              <a:avLst/>
            </a:prstGeom>
            <a:solidFill>
              <a:srgbClr val="00FF00"/>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225305" name="Line 25"/>
            <p:cNvSpPr>
              <a:spLocks noChangeShapeType="1"/>
            </p:cNvSpPr>
            <p:nvPr/>
          </p:nvSpPr>
          <p:spPr bwMode="auto">
            <a:xfrm>
              <a:off x="553" y="1474"/>
              <a:ext cx="1927" cy="0"/>
            </a:xfrm>
            <a:prstGeom prst="line">
              <a:avLst/>
            </a:prstGeom>
            <a:noFill/>
            <a:ln w="50800">
              <a:solidFill>
                <a:schemeClr val="tx2"/>
              </a:solidFill>
              <a:prstDash val="dash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225306" name="Rectangle 26"/>
            <p:cNvSpPr>
              <a:spLocks noChangeArrowheads="1"/>
            </p:cNvSpPr>
            <p:nvPr/>
          </p:nvSpPr>
          <p:spPr bwMode="auto">
            <a:xfrm>
              <a:off x="1203" y="1132"/>
              <a:ext cx="62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algn="l" eaLnBrk="0" hangingPunct="0">
                <a:defRPr/>
              </a:pPr>
              <a:r>
                <a:rPr lang="en-US" sz="2400">
                  <a:solidFill>
                    <a:schemeClr val="tx2"/>
                  </a:solidFill>
                  <a:latin typeface="Times New Roman" charset="0"/>
                  <a:cs typeface="Arial" charset="0"/>
                </a:rPr>
                <a:t>barrier</a:t>
              </a:r>
            </a:p>
          </p:txBody>
        </p:sp>
        <p:sp>
          <p:nvSpPr>
            <p:cNvPr id="225307" name="Rectangle 27"/>
            <p:cNvSpPr>
              <a:spLocks noChangeArrowheads="1"/>
            </p:cNvSpPr>
            <p:nvPr/>
          </p:nvSpPr>
          <p:spPr bwMode="auto">
            <a:xfrm>
              <a:off x="126" y="1859"/>
              <a:ext cx="564" cy="404"/>
            </a:xfrm>
            <a:prstGeom prst="rect">
              <a:avLst/>
            </a:prstGeom>
            <a:noFill/>
            <a:ln>
              <a:noFill/>
            </a:ln>
            <a:effectLst/>
            <a:extLst>
              <a:ext uri="{909E8E84-426E-40dd-AFC4-6F175D3DCCD1}">
                <a14:hiddenFill xmlns:a14="http://schemas.microsoft.com/office/drawing/2010/main">
                  <a:solidFill>
                    <a:srgbClr val="00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eaLnBrk="0" hangingPunct="0">
                <a:defRPr/>
              </a:pPr>
              <a:r>
                <a:rPr lang="en-US" sz="1800" b="1">
                  <a:latin typeface="Arial" charset="0"/>
                  <a:cs typeface="Arial" charset="0"/>
                </a:rPr>
                <a:t>Virtual</a:t>
              </a:r>
            </a:p>
            <a:p>
              <a:pPr eaLnBrk="0" hangingPunct="0">
                <a:defRPr/>
              </a:pPr>
              <a:r>
                <a:rPr lang="en-US" sz="1800" b="1">
                  <a:latin typeface="Arial" charset="0"/>
                  <a:cs typeface="Arial" charset="0"/>
                </a:rPr>
                <a:t>Time</a:t>
              </a:r>
            </a:p>
          </p:txBody>
        </p:sp>
        <p:sp>
          <p:nvSpPr>
            <p:cNvPr id="225308" name="Rectangle 28"/>
            <p:cNvSpPr>
              <a:spLocks noChangeArrowheads="1"/>
            </p:cNvSpPr>
            <p:nvPr/>
          </p:nvSpPr>
          <p:spPr bwMode="auto">
            <a:xfrm>
              <a:off x="2937" y="697"/>
              <a:ext cx="2680" cy="2552"/>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225309" name="Rectangle 29"/>
            <p:cNvSpPr>
              <a:spLocks noChangeArrowheads="1"/>
            </p:cNvSpPr>
            <p:nvPr/>
          </p:nvSpPr>
          <p:spPr bwMode="auto">
            <a:xfrm>
              <a:off x="3352" y="666"/>
              <a:ext cx="2249" cy="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eaLnBrk="0" hangingPunct="0">
                <a:defRPr/>
              </a:pPr>
              <a:r>
                <a:rPr lang="en-US" sz="1600" b="1">
                  <a:cs typeface="Arial" charset="0"/>
                </a:rPr>
                <a:t>parallel discrete-event simulation:</a:t>
              </a:r>
              <a:endParaRPr lang="en-US" sz="1600">
                <a:cs typeface="Arial" charset="0"/>
              </a:endParaRPr>
            </a:p>
            <a:p>
              <a:pPr eaLnBrk="0" hangingPunct="0">
                <a:defRPr/>
              </a:pPr>
              <a:r>
                <a:rPr lang="en-US" sz="1600">
                  <a:cs typeface="Arial" charset="0"/>
                </a:rPr>
                <a:t>must allow for sparse, irregular</a:t>
              </a:r>
            </a:p>
            <a:p>
              <a:pPr eaLnBrk="0" hangingPunct="0">
                <a:defRPr/>
              </a:pPr>
              <a:r>
                <a:rPr lang="en-US" sz="1600">
                  <a:cs typeface="Arial" charset="0"/>
                </a:rPr>
                <a:t>event computations</a:t>
              </a:r>
            </a:p>
          </p:txBody>
        </p:sp>
        <p:sp>
          <p:nvSpPr>
            <p:cNvPr id="225310" name="Line 30"/>
            <p:cNvSpPr>
              <a:spLocks noChangeShapeType="1"/>
            </p:cNvSpPr>
            <p:nvPr/>
          </p:nvSpPr>
          <p:spPr bwMode="auto">
            <a:xfrm>
              <a:off x="3442" y="2937"/>
              <a:ext cx="1968" cy="0"/>
            </a:xfrm>
            <a:prstGeom prst="line">
              <a:avLst/>
            </a:prstGeom>
            <a:noFill/>
            <a:ln w="50800">
              <a:solidFill>
                <a:schemeClr val="tx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225311" name="Line 31"/>
            <p:cNvSpPr>
              <a:spLocks noChangeShapeType="1"/>
            </p:cNvSpPr>
            <p:nvPr/>
          </p:nvSpPr>
          <p:spPr bwMode="auto">
            <a:xfrm flipV="1">
              <a:off x="3428" y="876"/>
              <a:ext cx="2" cy="2048"/>
            </a:xfrm>
            <a:prstGeom prst="line">
              <a:avLst/>
            </a:prstGeom>
            <a:noFill/>
            <a:ln w="50800">
              <a:solidFill>
                <a:schemeClr val="tx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225312" name="Rectangle 32"/>
            <p:cNvSpPr>
              <a:spLocks noChangeArrowheads="1"/>
            </p:cNvSpPr>
            <p:nvPr/>
          </p:nvSpPr>
          <p:spPr bwMode="auto">
            <a:xfrm>
              <a:off x="3461" y="2978"/>
              <a:ext cx="42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eaLnBrk="0" hangingPunct="0">
                <a:defRPr/>
              </a:pPr>
              <a:r>
                <a:rPr lang="en-US" sz="1800" b="1">
                  <a:latin typeface="Arial" charset="0"/>
                  <a:cs typeface="Arial" charset="0"/>
                </a:rPr>
                <a:t>PE 1</a:t>
              </a:r>
            </a:p>
          </p:txBody>
        </p:sp>
        <p:sp>
          <p:nvSpPr>
            <p:cNvPr id="225313" name="Rectangle 33"/>
            <p:cNvSpPr>
              <a:spLocks noChangeArrowheads="1"/>
            </p:cNvSpPr>
            <p:nvPr/>
          </p:nvSpPr>
          <p:spPr bwMode="auto">
            <a:xfrm>
              <a:off x="3479" y="2634"/>
              <a:ext cx="280" cy="293"/>
            </a:xfrm>
            <a:prstGeom prst="rect">
              <a:avLst/>
            </a:prstGeom>
            <a:solidFill>
              <a:srgbClr val="00FF00"/>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225314" name="Rectangle 34"/>
            <p:cNvSpPr>
              <a:spLocks noChangeArrowheads="1"/>
            </p:cNvSpPr>
            <p:nvPr/>
          </p:nvSpPr>
          <p:spPr bwMode="auto">
            <a:xfrm>
              <a:off x="3488" y="1549"/>
              <a:ext cx="280" cy="293"/>
            </a:xfrm>
            <a:prstGeom prst="rect">
              <a:avLst/>
            </a:prstGeom>
            <a:solidFill>
              <a:srgbClr val="00FF00"/>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225315" name="Rectangle 35"/>
            <p:cNvSpPr>
              <a:spLocks noChangeArrowheads="1"/>
            </p:cNvSpPr>
            <p:nvPr/>
          </p:nvSpPr>
          <p:spPr bwMode="auto">
            <a:xfrm>
              <a:off x="3485" y="1919"/>
              <a:ext cx="280" cy="293"/>
            </a:xfrm>
            <a:prstGeom prst="rect">
              <a:avLst/>
            </a:prstGeom>
            <a:solidFill>
              <a:schemeClr val="tx2"/>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225316" name="Rectangle 36"/>
            <p:cNvSpPr>
              <a:spLocks noChangeArrowheads="1"/>
            </p:cNvSpPr>
            <p:nvPr/>
          </p:nvSpPr>
          <p:spPr bwMode="auto">
            <a:xfrm>
              <a:off x="4104" y="2973"/>
              <a:ext cx="42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eaLnBrk="0" hangingPunct="0">
                <a:defRPr/>
              </a:pPr>
              <a:r>
                <a:rPr lang="en-US" sz="1800" b="1">
                  <a:latin typeface="Arial" charset="0"/>
                  <a:cs typeface="Arial" charset="0"/>
                </a:rPr>
                <a:t>PE 2</a:t>
              </a:r>
            </a:p>
          </p:txBody>
        </p:sp>
        <p:sp>
          <p:nvSpPr>
            <p:cNvPr id="225317" name="Rectangle 37"/>
            <p:cNvSpPr>
              <a:spLocks noChangeArrowheads="1"/>
            </p:cNvSpPr>
            <p:nvPr/>
          </p:nvSpPr>
          <p:spPr bwMode="auto">
            <a:xfrm>
              <a:off x="4787" y="2976"/>
              <a:ext cx="42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eaLnBrk="0" hangingPunct="0">
                <a:defRPr/>
              </a:pPr>
              <a:r>
                <a:rPr lang="en-US" sz="1800" b="1">
                  <a:latin typeface="Arial" charset="0"/>
                  <a:cs typeface="Arial" charset="0"/>
                </a:rPr>
                <a:t>PE 3</a:t>
              </a:r>
            </a:p>
          </p:txBody>
        </p:sp>
        <p:sp>
          <p:nvSpPr>
            <p:cNvPr id="225318" name="Rectangle 38"/>
            <p:cNvSpPr>
              <a:spLocks noChangeArrowheads="1"/>
            </p:cNvSpPr>
            <p:nvPr/>
          </p:nvSpPr>
          <p:spPr bwMode="auto">
            <a:xfrm>
              <a:off x="4176" y="2263"/>
              <a:ext cx="280" cy="293"/>
            </a:xfrm>
            <a:prstGeom prst="rect">
              <a:avLst/>
            </a:prstGeom>
            <a:solidFill>
              <a:srgbClr val="00FF00"/>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225319" name="Rectangle 39"/>
            <p:cNvSpPr>
              <a:spLocks noChangeArrowheads="1"/>
            </p:cNvSpPr>
            <p:nvPr/>
          </p:nvSpPr>
          <p:spPr bwMode="auto">
            <a:xfrm>
              <a:off x="4845" y="2613"/>
              <a:ext cx="280" cy="293"/>
            </a:xfrm>
            <a:prstGeom prst="rect">
              <a:avLst/>
            </a:prstGeom>
            <a:solidFill>
              <a:srgbClr val="00FF00"/>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225320" name="Rectangle 40"/>
            <p:cNvSpPr>
              <a:spLocks noChangeArrowheads="1"/>
            </p:cNvSpPr>
            <p:nvPr/>
          </p:nvSpPr>
          <p:spPr bwMode="auto">
            <a:xfrm>
              <a:off x="4846" y="2259"/>
              <a:ext cx="280" cy="293"/>
            </a:xfrm>
            <a:prstGeom prst="rect">
              <a:avLst/>
            </a:prstGeom>
            <a:solidFill>
              <a:srgbClr val="00FF00"/>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225321" name="Rectangle 41"/>
            <p:cNvSpPr>
              <a:spLocks noChangeArrowheads="1"/>
            </p:cNvSpPr>
            <p:nvPr/>
          </p:nvSpPr>
          <p:spPr bwMode="auto">
            <a:xfrm>
              <a:off x="2896" y="1868"/>
              <a:ext cx="564"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eaLnBrk="0" hangingPunct="0">
                <a:defRPr/>
              </a:pPr>
              <a:r>
                <a:rPr lang="en-US" sz="1800" b="1">
                  <a:latin typeface="Arial" charset="0"/>
                  <a:cs typeface="Arial" charset="0"/>
                </a:rPr>
                <a:t>Virtual</a:t>
              </a:r>
            </a:p>
            <a:p>
              <a:pPr eaLnBrk="0" hangingPunct="0">
                <a:defRPr/>
              </a:pPr>
              <a:r>
                <a:rPr lang="en-US" sz="1800" b="1">
                  <a:latin typeface="Arial" charset="0"/>
                  <a:cs typeface="Arial" charset="0"/>
                </a:rPr>
                <a:t>Time</a:t>
              </a:r>
            </a:p>
          </p:txBody>
        </p:sp>
        <p:sp>
          <p:nvSpPr>
            <p:cNvPr id="225322" name="Line 42"/>
            <p:cNvSpPr>
              <a:spLocks noChangeShapeType="1"/>
            </p:cNvSpPr>
            <p:nvPr/>
          </p:nvSpPr>
          <p:spPr bwMode="auto">
            <a:xfrm flipH="1" flipV="1">
              <a:off x="3773" y="2047"/>
              <a:ext cx="394" cy="220"/>
            </a:xfrm>
            <a:prstGeom prst="line">
              <a:avLst/>
            </a:prstGeom>
            <a:noFill/>
            <a:ln w="12700">
              <a:solidFill>
                <a:schemeClr val="tx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225323" name="Rectangle 43"/>
            <p:cNvSpPr>
              <a:spLocks noChangeArrowheads="1"/>
            </p:cNvSpPr>
            <p:nvPr/>
          </p:nvSpPr>
          <p:spPr bwMode="auto">
            <a:xfrm>
              <a:off x="3810" y="1334"/>
              <a:ext cx="1744" cy="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eaLnBrk="0" hangingPunct="0">
                <a:defRPr/>
              </a:pPr>
              <a:r>
                <a:rPr lang="en-US" sz="2000" b="1" i="1" dirty="0">
                  <a:solidFill>
                    <a:srgbClr val="FF0000"/>
                  </a:solidFill>
                  <a:latin typeface="Times New Roman" charset="0"/>
                  <a:cs typeface="Arial" charset="0"/>
                </a:rPr>
                <a:t>Problem</a:t>
              </a:r>
              <a:r>
                <a:rPr lang="en-US" sz="2000" dirty="0">
                  <a:solidFill>
                    <a:srgbClr val="FF0000"/>
                  </a:solidFill>
                  <a:latin typeface="Times New Roman" charset="0"/>
                  <a:cs typeface="Arial" charset="0"/>
                </a:rPr>
                <a:t>: events arriving</a:t>
              </a:r>
            </a:p>
            <a:p>
              <a:pPr eaLnBrk="0" hangingPunct="0">
                <a:defRPr/>
              </a:pPr>
              <a:r>
                <a:rPr lang="en-US" sz="2000" dirty="0">
                  <a:solidFill>
                    <a:srgbClr val="FF0000"/>
                  </a:solidFill>
                  <a:latin typeface="Times New Roman" charset="0"/>
                  <a:cs typeface="Arial" charset="0"/>
                </a:rPr>
                <a:t>in the past</a:t>
              </a:r>
            </a:p>
          </p:txBody>
        </p:sp>
        <p:sp>
          <p:nvSpPr>
            <p:cNvPr id="225324" name="Rectangle 44"/>
            <p:cNvSpPr>
              <a:spLocks noChangeArrowheads="1"/>
            </p:cNvSpPr>
            <p:nvPr/>
          </p:nvSpPr>
          <p:spPr bwMode="auto">
            <a:xfrm>
              <a:off x="3879" y="1784"/>
              <a:ext cx="1671"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eaLnBrk="0" hangingPunct="0">
                <a:defRPr/>
              </a:pPr>
              <a:r>
                <a:rPr lang="en-US" sz="2000" b="1" i="1" dirty="0" smtClean="0">
                  <a:solidFill>
                    <a:srgbClr val="008000"/>
                  </a:solidFill>
                  <a:latin typeface="Times New Roman" charset="0"/>
                  <a:cs typeface="Arial" charset="0"/>
                </a:rPr>
                <a:t>Approach: </a:t>
              </a:r>
              <a:r>
                <a:rPr lang="en-US" sz="2000" b="1" dirty="0">
                  <a:solidFill>
                    <a:srgbClr val="008000"/>
                  </a:solidFill>
                  <a:latin typeface="Times New Roman" charset="0"/>
                  <a:cs typeface="Arial" charset="0"/>
                </a:rPr>
                <a:t>Time Warp</a:t>
              </a:r>
            </a:p>
          </p:txBody>
        </p:sp>
        <p:sp>
          <p:nvSpPr>
            <p:cNvPr id="225325" name="Line 45"/>
            <p:cNvSpPr>
              <a:spLocks noChangeShapeType="1"/>
            </p:cNvSpPr>
            <p:nvPr/>
          </p:nvSpPr>
          <p:spPr bwMode="auto">
            <a:xfrm flipH="1">
              <a:off x="3780" y="1533"/>
              <a:ext cx="333" cy="374"/>
            </a:xfrm>
            <a:prstGeom prst="line">
              <a:avLst/>
            </a:prstGeom>
            <a:noFill/>
            <a:ln w="25400">
              <a:solidFill>
                <a:schemeClr val="tx1"/>
              </a:solidFill>
              <a:prstDash val="sysDot"/>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grpSp>
      <p:sp>
        <p:nvSpPr>
          <p:cNvPr id="225326" name="Rectangle 46"/>
          <p:cNvSpPr>
            <a:spLocks noChangeArrowheads="1"/>
          </p:cNvSpPr>
          <p:nvPr/>
        </p:nvSpPr>
        <p:spPr bwMode="auto">
          <a:xfrm>
            <a:off x="273050" y="5257800"/>
            <a:ext cx="444500" cy="465138"/>
          </a:xfrm>
          <a:prstGeom prst="rect">
            <a:avLst/>
          </a:prstGeom>
          <a:solidFill>
            <a:srgbClr val="00FF00"/>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225327" name="Rectangle 47"/>
          <p:cNvSpPr>
            <a:spLocks noChangeArrowheads="1"/>
          </p:cNvSpPr>
          <p:nvPr/>
        </p:nvSpPr>
        <p:spPr bwMode="auto">
          <a:xfrm>
            <a:off x="285750" y="5916613"/>
            <a:ext cx="444500" cy="465137"/>
          </a:xfrm>
          <a:prstGeom prst="rect">
            <a:avLst/>
          </a:prstGeom>
          <a:solidFill>
            <a:schemeClr val="tx2"/>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225328" name="Rectangle 48"/>
          <p:cNvSpPr>
            <a:spLocks noChangeArrowheads="1"/>
          </p:cNvSpPr>
          <p:nvPr/>
        </p:nvSpPr>
        <p:spPr bwMode="auto">
          <a:xfrm>
            <a:off x="844550" y="5311775"/>
            <a:ext cx="22240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algn="l" eaLnBrk="0" hangingPunct="0">
              <a:defRPr/>
            </a:pPr>
            <a:r>
              <a:rPr lang="en-US" sz="2400" b="1">
                <a:latin typeface="Times New Roman" charset="0"/>
                <a:cs typeface="Arial" charset="0"/>
              </a:rPr>
              <a:t>processed event</a:t>
            </a:r>
          </a:p>
        </p:txBody>
      </p:sp>
      <p:sp>
        <p:nvSpPr>
          <p:cNvPr id="225329" name="Rectangle 49"/>
          <p:cNvSpPr>
            <a:spLocks noChangeArrowheads="1"/>
          </p:cNvSpPr>
          <p:nvPr/>
        </p:nvSpPr>
        <p:spPr bwMode="auto">
          <a:xfrm>
            <a:off x="871538" y="5867400"/>
            <a:ext cx="24272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algn="l" eaLnBrk="0" hangingPunct="0">
              <a:defRPr/>
            </a:pPr>
            <a:r>
              <a:rPr lang="ja-JP" altLang="en-US" sz="2400" b="1">
                <a:latin typeface="Arial"/>
                <a:cs typeface="Arial" charset="0"/>
              </a:rPr>
              <a:t>“</a:t>
            </a:r>
            <a:r>
              <a:rPr lang="en-US" sz="2400" b="1">
                <a:latin typeface="Times New Roman" charset="0"/>
                <a:cs typeface="Arial" charset="0"/>
              </a:rPr>
              <a:t>straggler</a:t>
            </a:r>
            <a:r>
              <a:rPr lang="ja-JP" altLang="en-US" sz="2400" b="1">
                <a:latin typeface="Arial"/>
                <a:cs typeface="Arial" charset="0"/>
              </a:rPr>
              <a:t>”</a:t>
            </a:r>
            <a:r>
              <a:rPr lang="en-US" sz="2400" b="1">
                <a:latin typeface="Times New Roman" charset="0"/>
                <a:cs typeface="Arial" charset="0"/>
              </a:rPr>
              <a:t> event</a:t>
            </a:r>
          </a:p>
        </p:txBody>
      </p:sp>
      <p:sp>
        <p:nvSpPr>
          <p:cNvPr id="48" name="Slide Number Placeholder 1"/>
          <p:cNvSpPr>
            <a:spLocks noGrp="1"/>
          </p:cNvSpPr>
          <p:nvPr>
            <p:ph type="sldNum" sz="quarter" idx="12"/>
          </p:nvPr>
        </p:nvSpPr>
        <p:spPr>
          <a:xfrm>
            <a:off x="8610600" y="6489700"/>
            <a:ext cx="384175" cy="365125"/>
          </a:xfrm>
        </p:spPr>
        <p:txBody>
          <a:bodyPr/>
          <a:lstStyle/>
          <a:p>
            <a:fld id="{69AD9993-161C-8542-8930-D8491EFB1E0E}" type="slidenum">
              <a:rPr lang="en-US" sz="1200" smtClean="0"/>
              <a:t>7</a:t>
            </a:fld>
            <a:endParaRPr lang="en-US" sz="1200" dirty="0"/>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ChangeArrowheads="1"/>
          </p:cNvSpPr>
          <p:nvPr/>
        </p:nvSpPr>
        <p:spPr bwMode="auto">
          <a:xfrm>
            <a:off x="392113" y="152400"/>
            <a:ext cx="8359775" cy="914400"/>
          </a:xfrm>
          <a:prstGeom prst="rect">
            <a:avLst/>
          </a:prstGeom>
          <a:noFill/>
          <a:ln>
            <a:noFill/>
          </a:ln>
          <a:effectLst/>
          <a:extLst>
            <a:ext uri="{909E8E84-426E-40dd-AFC4-6F175D3DCCD1}">
              <a14:hiddenFill xmlns:a14="http://schemas.microsoft.com/office/drawing/2010/main">
                <a:gradFill rotWithShape="0">
                  <a:gsLst>
                    <a:gs pos="0">
                      <a:srgbClr val="99CCFF"/>
                    </a:gs>
                    <a:gs pos="100000">
                      <a:srgbClr val="0000FF"/>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nchor="b"/>
          <a:lstStyle/>
          <a:p>
            <a:pPr>
              <a:defRPr/>
            </a:pPr>
            <a:r>
              <a:rPr lang="en-US" sz="3200" b="1" dirty="0">
                <a:solidFill>
                  <a:schemeClr val="tx2"/>
                </a:solidFill>
                <a:cs typeface="Arial" charset="0"/>
              </a:rPr>
              <a:t>Massively Parallel Discrete-Event Simulation Via Time Warp</a:t>
            </a:r>
          </a:p>
        </p:txBody>
      </p:sp>
      <p:sp>
        <p:nvSpPr>
          <p:cNvPr id="185347" name="Rectangle 3"/>
          <p:cNvSpPr>
            <a:spLocks noChangeArrowheads="1"/>
          </p:cNvSpPr>
          <p:nvPr/>
        </p:nvSpPr>
        <p:spPr bwMode="auto">
          <a:xfrm>
            <a:off x="265113" y="1116013"/>
            <a:ext cx="4254500" cy="404495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85348" name="Rectangle 4"/>
          <p:cNvSpPr>
            <a:spLocks noChangeArrowheads="1"/>
          </p:cNvSpPr>
          <p:nvPr/>
        </p:nvSpPr>
        <p:spPr bwMode="auto">
          <a:xfrm>
            <a:off x="1030288" y="1066800"/>
            <a:ext cx="30416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eaLnBrk="0" hangingPunct="0">
              <a:defRPr/>
            </a:pPr>
            <a:r>
              <a:rPr lang="en-US" sz="1800" b="1">
                <a:latin typeface="Arial" charset="0"/>
                <a:cs typeface="Arial" charset="0"/>
              </a:rPr>
              <a:t>Local Control Mechanism:</a:t>
            </a:r>
          </a:p>
          <a:p>
            <a:pPr eaLnBrk="0" hangingPunct="0">
              <a:defRPr/>
            </a:pPr>
            <a:r>
              <a:rPr lang="en-US" sz="1800">
                <a:latin typeface="Arial" charset="0"/>
                <a:cs typeface="Arial" charset="0"/>
              </a:rPr>
              <a:t>error detection and rollback</a:t>
            </a:r>
          </a:p>
        </p:txBody>
      </p:sp>
      <p:sp>
        <p:nvSpPr>
          <p:cNvPr id="185349" name="Line 5"/>
          <p:cNvSpPr>
            <a:spLocks noChangeShapeType="1"/>
          </p:cNvSpPr>
          <p:nvPr/>
        </p:nvSpPr>
        <p:spPr bwMode="auto">
          <a:xfrm>
            <a:off x="655638" y="4672013"/>
            <a:ext cx="3513137" cy="0"/>
          </a:xfrm>
          <a:prstGeom prst="line">
            <a:avLst/>
          </a:prstGeom>
          <a:noFill/>
          <a:ln w="50800">
            <a:solidFill>
              <a:schemeClr val="tx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85350" name="Line 6"/>
          <p:cNvSpPr>
            <a:spLocks noChangeShapeType="1"/>
          </p:cNvSpPr>
          <p:nvPr/>
        </p:nvSpPr>
        <p:spPr bwMode="auto">
          <a:xfrm flipV="1">
            <a:off x="652463" y="1187450"/>
            <a:ext cx="3175" cy="3475038"/>
          </a:xfrm>
          <a:prstGeom prst="line">
            <a:avLst/>
          </a:prstGeom>
          <a:noFill/>
          <a:ln w="50800">
            <a:solidFill>
              <a:schemeClr val="tx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85351" name="Rectangle 7"/>
          <p:cNvSpPr>
            <a:spLocks noChangeArrowheads="1"/>
          </p:cNvSpPr>
          <p:nvPr/>
        </p:nvSpPr>
        <p:spPr bwMode="auto">
          <a:xfrm>
            <a:off x="1081088" y="4737100"/>
            <a:ext cx="666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eaLnBrk="0" hangingPunct="0">
              <a:defRPr/>
            </a:pPr>
            <a:r>
              <a:rPr lang="en-US" sz="1800" b="1">
                <a:latin typeface="Arial" charset="0"/>
                <a:cs typeface="Arial" charset="0"/>
              </a:rPr>
              <a:t>LP 1</a:t>
            </a:r>
          </a:p>
        </p:txBody>
      </p:sp>
      <p:sp>
        <p:nvSpPr>
          <p:cNvPr id="185352" name="Rectangle 8"/>
          <p:cNvSpPr>
            <a:spLocks noChangeArrowheads="1"/>
          </p:cNvSpPr>
          <p:nvPr/>
        </p:nvSpPr>
        <p:spPr bwMode="auto">
          <a:xfrm>
            <a:off x="1103313" y="4191000"/>
            <a:ext cx="444500" cy="465138"/>
          </a:xfrm>
          <a:prstGeom prst="rect">
            <a:avLst/>
          </a:prstGeom>
          <a:solidFill>
            <a:srgbClr val="00FF00"/>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85353" name="Rectangle 9"/>
          <p:cNvSpPr>
            <a:spLocks noChangeArrowheads="1"/>
          </p:cNvSpPr>
          <p:nvPr/>
        </p:nvSpPr>
        <p:spPr bwMode="auto">
          <a:xfrm>
            <a:off x="2219325" y="1855788"/>
            <a:ext cx="444500" cy="465137"/>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85354" name="Rectangle 10"/>
          <p:cNvSpPr>
            <a:spLocks noChangeArrowheads="1"/>
          </p:cNvSpPr>
          <p:nvPr/>
        </p:nvSpPr>
        <p:spPr bwMode="auto">
          <a:xfrm>
            <a:off x="3292475" y="1858963"/>
            <a:ext cx="444500" cy="465137"/>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85355" name="Rectangle 11"/>
          <p:cNvSpPr>
            <a:spLocks noChangeArrowheads="1"/>
          </p:cNvSpPr>
          <p:nvPr/>
        </p:nvSpPr>
        <p:spPr bwMode="auto">
          <a:xfrm>
            <a:off x="1104900" y="3629025"/>
            <a:ext cx="444500" cy="465138"/>
          </a:xfrm>
          <a:prstGeom prst="rect">
            <a:avLst/>
          </a:prstGeom>
          <a:solidFill>
            <a:srgbClr val="00FF00"/>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85356" name="Rectangle 12"/>
          <p:cNvSpPr>
            <a:spLocks noChangeArrowheads="1"/>
          </p:cNvSpPr>
          <p:nvPr/>
        </p:nvSpPr>
        <p:spPr bwMode="auto">
          <a:xfrm>
            <a:off x="2101850" y="4729163"/>
            <a:ext cx="666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eaLnBrk="0" hangingPunct="0">
              <a:defRPr/>
            </a:pPr>
            <a:r>
              <a:rPr lang="en-US" sz="1800" b="1">
                <a:latin typeface="Arial" charset="0"/>
                <a:cs typeface="Arial" charset="0"/>
              </a:rPr>
              <a:t>LP 2</a:t>
            </a:r>
          </a:p>
        </p:txBody>
      </p:sp>
      <p:sp>
        <p:nvSpPr>
          <p:cNvPr id="185357" name="Rectangle 13"/>
          <p:cNvSpPr>
            <a:spLocks noChangeArrowheads="1"/>
          </p:cNvSpPr>
          <p:nvPr/>
        </p:nvSpPr>
        <p:spPr bwMode="auto">
          <a:xfrm>
            <a:off x="3186113" y="4733925"/>
            <a:ext cx="666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eaLnBrk="0" hangingPunct="0">
              <a:defRPr/>
            </a:pPr>
            <a:r>
              <a:rPr lang="en-US" sz="1800" b="1">
                <a:latin typeface="Arial" charset="0"/>
                <a:cs typeface="Arial" charset="0"/>
              </a:rPr>
              <a:t>LP 3</a:t>
            </a:r>
          </a:p>
        </p:txBody>
      </p:sp>
      <p:sp>
        <p:nvSpPr>
          <p:cNvPr id="185358" name="Rectangle 14"/>
          <p:cNvSpPr>
            <a:spLocks noChangeArrowheads="1"/>
          </p:cNvSpPr>
          <p:nvPr/>
        </p:nvSpPr>
        <p:spPr bwMode="auto">
          <a:xfrm>
            <a:off x="2208213" y="4164013"/>
            <a:ext cx="444500" cy="465137"/>
          </a:xfrm>
          <a:prstGeom prst="rect">
            <a:avLst/>
          </a:prstGeom>
          <a:solidFill>
            <a:srgbClr val="00FF00"/>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85359" name="Rectangle 15"/>
          <p:cNvSpPr>
            <a:spLocks noChangeArrowheads="1"/>
          </p:cNvSpPr>
          <p:nvPr/>
        </p:nvSpPr>
        <p:spPr bwMode="auto">
          <a:xfrm>
            <a:off x="2222500" y="2441575"/>
            <a:ext cx="444500" cy="465138"/>
          </a:xfrm>
          <a:prstGeom prst="rect">
            <a:avLst/>
          </a:prstGeom>
          <a:solidFill>
            <a:srgbClr val="00FF00"/>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85360" name="Rectangle 16"/>
          <p:cNvSpPr>
            <a:spLocks noChangeArrowheads="1"/>
          </p:cNvSpPr>
          <p:nvPr/>
        </p:nvSpPr>
        <p:spPr bwMode="auto">
          <a:xfrm>
            <a:off x="2217738" y="3028950"/>
            <a:ext cx="444500" cy="465138"/>
          </a:xfrm>
          <a:prstGeom prst="rect">
            <a:avLst/>
          </a:prstGeom>
          <a:solidFill>
            <a:srgbClr val="FF0000"/>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85361" name="Rectangle 17"/>
          <p:cNvSpPr>
            <a:spLocks noChangeArrowheads="1"/>
          </p:cNvSpPr>
          <p:nvPr/>
        </p:nvSpPr>
        <p:spPr bwMode="auto">
          <a:xfrm>
            <a:off x="2209800" y="3602038"/>
            <a:ext cx="444500" cy="465137"/>
          </a:xfrm>
          <a:prstGeom prst="rect">
            <a:avLst/>
          </a:prstGeom>
          <a:solidFill>
            <a:srgbClr val="00FF00"/>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85362" name="Rectangle 18"/>
          <p:cNvSpPr>
            <a:spLocks noChangeArrowheads="1"/>
          </p:cNvSpPr>
          <p:nvPr/>
        </p:nvSpPr>
        <p:spPr bwMode="auto">
          <a:xfrm>
            <a:off x="3271838" y="4157663"/>
            <a:ext cx="444500" cy="465137"/>
          </a:xfrm>
          <a:prstGeom prst="rect">
            <a:avLst/>
          </a:prstGeom>
          <a:solidFill>
            <a:srgbClr val="00FF00"/>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85363" name="Rectangle 19"/>
          <p:cNvSpPr>
            <a:spLocks noChangeArrowheads="1"/>
          </p:cNvSpPr>
          <p:nvPr/>
        </p:nvSpPr>
        <p:spPr bwMode="auto">
          <a:xfrm>
            <a:off x="3286125" y="2435225"/>
            <a:ext cx="444500" cy="465138"/>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85364" name="Rectangle 20"/>
          <p:cNvSpPr>
            <a:spLocks noChangeArrowheads="1"/>
          </p:cNvSpPr>
          <p:nvPr/>
        </p:nvSpPr>
        <p:spPr bwMode="auto">
          <a:xfrm>
            <a:off x="3281363" y="3022600"/>
            <a:ext cx="444500" cy="465138"/>
          </a:xfrm>
          <a:prstGeom prst="rect">
            <a:avLst/>
          </a:prstGeom>
          <a:solidFill>
            <a:srgbClr val="00FF00"/>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85365" name="Rectangle 21"/>
          <p:cNvSpPr>
            <a:spLocks noChangeArrowheads="1"/>
          </p:cNvSpPr>
          <p:nvPr/>
        </p:nvSpPr>
        <p:spPr bwMode="auto">
          <a:xfrm>
            <a:off x="3273425" y="3595688"/>
            <a:ext cx="444500" cy="465137"/>
          </a:xfrm>
          <a:prstGeom prst="rect">
            <a:avLst/>
          </a:prstGeom>
          <a:solidFill>
            <a:srgbClr val="00FF00"/>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85366" name="Rectangle 22"/>
          <p:cNvSpPr>
            <a:spLocks noChangeArrowheads="1"/>
          </p:cNvSpPr>
          <p:nvPr/>
        </p:nvSpPr>
        <p:spPr bwMode="auto">
          <a:xfrm>
            <a:off x="293688" y="1165225"/>
            <a:ext cx="387350" cy="338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eaLnBrk="0" hangingPunct="0">
              <a:defRPr/>
            </a:pPr>
            <a:r>
              <a:rPr lang="en-US" sz="1800" b="1">
                <a:latin typeface="Arial" charset="0"/>
                <a:cs typeface="Arial" charset="0"/>
              </a:rPr>
              <a:t>V</a:t>
            </a:r>
          </a:p>
          <a:p>
            <a:pPr eaLnBrk="0" hangingPunct="0">
              <a:defRPr/>
            </a:pPr>
            <a:r>
              <a:rPr lang="en-US" sz="1800" b="1">
                <a:latin typeface="Arial" charset="0"/>
                <a:cs typeface="Arial" charset="0"/>
              </a:rPr>
              <a:t>i</a:t>
            </a:r>
          </a:p>
          <a:p>
            <a:pPr eaLnBrk="0" hangingPunct="0">
              <a:defRPr/>
            </a:pPr>
            <a:r>
              <a:rPr lang="en-US" sz="1800" b="1">
                <a:latin typeface="Arial" charset="0"/>
                <a:cs typeface="Arial" charset="0"/>
              </a:rPr>
              <a:t>r</a:t>
            </a:r>
          </a:p>
          <a:p>
            <a:pPr eaLnBrk="0" hangingPunct="0">
              <a:defRPr/>
            </a:pPr>
            <a:r>
              <a:rPr lang="en-US" sz="1800" b="1">
                <a:latin typeface="Arial" charset="0"/>
                <a:cs typeface="Arial" charset="0"/>
              </a:rPr>
              <a:t>t</a:t>
            </a:r>
          </a:p>
          <a:p>
            <a:pPr eaLnBrk="0" hangingPunct="0">
              <a:defRPr/>
            </a:pPr>
            <a:r>
              <a:rPr lang="en-US" sz="1800" b="1">
                <a:latin typeface="Arial" charset="0"/>
                <a:cs typeface="Arial" charset="0"/>
              </a:rPr>
              <a:t>u</a:t>
            </a:r>
          </a:p>
          <a:p>
            <a:pPr eaLnBrk="0" hangingPunct="0">
              <a:defRPr/>
            </a:pPr>
            <a:r>
              <a:rPr lang="en-US" sz="1800" b="1">
                <a:latin typeface="Arial" charset="0"/>
                <a:cs typeface="Arial" charset="0"/>
              </a:rPr>
              <a:t>a</a:t>
            </a:r>
          </a:p>
          <a:p>
            <a:pPr eaLnBrk="0" hangingPunct="0">
              <a:defRPr/>
            </a:pPr>
            <a:r>
              <a:rPr lang="en-US" sz="1800" b="1">
                <a:latin typeface="Arial" charset="0"/>
                <a:cs typeface="Arial" charset="0"/>
              </a:rPr>
              <a:t>l</a:t>
            </a:r>
          </a:p>
          <a:p>
            <a:pPr eaLnBrk="0" hangingPunct="0">
              <a:defRPr/>
            </a:pPr>
            <a:endParaRPr lang="en-US" sz="1800" b="1">
              <a:latin typeface="Arial" charset="0"/>
              <a:cs typeface="Arial" charset="0"/>
            </a:endParaRPr>
          </a:p>
          <a:p>
            <a:pPr eaLnBrk="0" hangingPunct="0">
              <a:defRPr/>
            </a:pPr>
            <a:r>
              <a:rPr lang="en-US" sz="1800" b="1">
                <a:latin typeface="Arial" charset="0"/>
                <a:cs typeface="Arial" charset="0"/>
              </a:rPr>
              <a:t>T</a:t>
            </a:r>
          </a:p>
          <a:p>
            <a:pPr eaLnBrk="0" hangingPunct="0">
              <a:defRPr/>
            </a:pPr>
            <a:r>
              <a:rPr lang="en-US" sz="1800" b="1">
                <a:latin typeface="Arial" charset="0"/>
                <a:cs typeface="Arial" charset="0"/>
              </a:rPr>
              <a:t>i</a:t>
            </a:r>
          </a:p>
          <a:p>
            <a:pPr eaLnBrk="0" hangingPunct="0">
              <a:defRPr/>
            </a:pPr>
            <a:r>
              <a:rPr lang="en-US" sz="1800" b="1">
                <a:latin typeface="Arial" charset="0"/>
                <a:cs typeface="Arial" charset="0"/>
              </a:rPr>
              <a:t>m</a:t>
            </a:r>
          </a:p>
          <a:p>
            <a:pPr eaLnBrk="0" hangingPunct="0">
              <a:defRPr/>
            </a:pPr>
            <a:r>
              <a:rPr lang="en-US" sz="1800" b="1">
                <a:latin typeface="Arial" charset="0"/>
                <a:cs typeface="Arial" charset="0"/>
              </a:rPr>
              <a:t>e</a:t>
            </a:r>
          </a:p>
        </p:txBody>
      </p:sp>
      <p:sp>
        <p:nvSpPr>
          <p:cNvPr id="185367" name="Line 23"/>
          <p:cNvSpPr>
            <a:spLocks noChangeShapeType="1"/>
          </p:cNvSpPr>
          <p:nvPr/>
        </p:nvSpPr>
        <p:spPr bwMode="auto">
          <a:xfrm flipV="1">
            <a:off x="1544638" y="3167063"/>
            <a:ext cx="666750" cy="455612"/>
          </a:xfrm>
          <a:prstGeom prst="line">
            <a:avLst/>
          </a:prstGeom>
          <a:noFill/>
          <a:ln w="12700">
            <a:solidFill>
              <a:schemeClr val="tx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85368" name="Rectangle 24"/>
          <p:cNvSpPr>
            <a:spLocks noChangeArrowheads="1"/>
          </p:cNvSpPr>
          <p:nvPr/>
        </p:nvSpPr>
        <p:spPr bwMode="auto">
          <a:xfrm>
            <a:off x="711200" y="1804988"/>
            <a:ext cx="1330325" cy="131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eaLnBrk="0" hangingPunct="0">
              <a:defRPr/>
            </a:pPr>
            <a:r>
              <a:rPr lang="en-US" sz="1600" b="1">
                <a:solidFill>
                  <a:schemeClr val="tx2"/>
                </a:solidFill>
                <a:latin typeface="Symbol" charset="0"/>
                <a:cs typeface="Arial" charset="0"/>
              </a:rPr>
              <a:t>(1)  </a:t>
            </a:r>
            <a:r>
              <a:rPr lang="en-US" sz="1600" b="1">
                <a:solidFill>
                  <a:schemeClr val="tx2"/>
                </a:solidFill>
                <a:latin typeface="Times New Roman" charset="0"/>
                <a:cs typeface="Arial" charset="0"/>
              </a:rPr>
              <a:t>undo</a:t>
            </a:r>
          </a:p>
          <a:p>
            <a:pPr eaLnBrk="0" hangingPunct="0">
              <a:defRPr/>
            </a:pPr>
            <a:r>
              <a:rPr lang="en-US" sz="1600" b="1">
                <a:solidFill>
                  <a:schemeClr val="tx2"/>
                </a:solidFill>
                <a:latin typeface="Times New Roman" charset="0"/>
                <a:cs typeface="Arial" charset="0"/>
              </a:rPr>
              <a:t>state </a:t>
            </a:r>
            <a:r>
              <a:rPr lang="en-US" sz="1600" b="1">
                <a:solidFill>
                  <a:schemeClr val="tx2"/>
                </a:solidFill>
                <a:latin typeface="Symbol" charset="0"/>
                <a:cs typeface="Arial" charset="0"/>
              </a:rPr>
              <a:t>D</a:t>
            </a:r>
            <a:r>
              <a:rPr lang="ja-JP" altLang="en-US" sz="1600" b="1">
                <a:solidFill>
                  <a:schemeClr val="tx2"/>
                </a:solidFill>
                <a:latin typeface="Arial"/>
                <a:cs typeface="Arial" charset="0"/>
              </a:rPr>
              <a:t>’</a:t>
            </a:r>
            <a:r>
              <a:rPr lang="en-US" sz="1600" b="1">
                <a:solidFill>
                  <a:schemeClr val="tx2"/>
                </a:solidFill>
                <a:latin typeface="Times New Roman" charset="0"/>
                <a:cs typeface="Arial" charset="0"/>
              </a:rPr>
              <a:t>s</a:t>
            </a:r>
          </a:p>
          <a:p>
            <a:pPr eaLnBrk="0" hangingPunct="0">
              <a:defRPr/>
            </a:pPr>
            <a:endParaRPr lang="en-US" sz="1600" b="1">
              <a:solidFill>
                <a:schemeClr val="tx2"/>
              </a:solidFill>
              <a:latin typeface="Times New Roman" charset="0"/>
              <a:cs typeface="Arial" charset="0"/>
            </a:endParaRPr>
          </a:p>
          <a:p>
            <a:pPr eaLnBrk="0" hangingPunct="0">
              <a:defRPr/>
            </a:pPr>
            <a:r>
              <a:rPr lang="en-US" sz="1600" b="1">
                <a:solidFill>
                  <a:schemeClr val="tx2"/>
                </a:solidFill>
                <a:latin typeface="Times New Roman" charset="0"/>
                <a:cs typeface="Arial" charset="0"/>
              </a:rPr>
              <a:t>(2) cancel</a:t>
            </a:r>
          </a:p>
          <a:p>
            <a:pPr eaLnBrk="0" hangingPunct="0">
              <a:defRPr/>
            </a:pPr>
            <a:r>
              <a:rPr lang="ja-JP" altLang="en-US" sz="1600" b="1">
                <a:solidFill>
                  <a:schemeClr val="tx2"/>
                </a:solidFill>
                <a:latin typeface="Arial"/>
                <a:cs typeface="Arial" charset="0"/>
              </a:rPr>
              <a:t>“</a:t>
            </a:r>
            <a:r>
              <a:rPr lang="en-US" sz="1600" b="1">
                <a:solidFill>
                  <a:schemeClr val="tx2"/>
                </a:solidFill>
                <a:latin typeface="Times New Roman" charset="0"/>
                <a:cs typeface="Arial" charset="0"/>
              </a:rPr>
              <a:t>sent</a:t>
            </a:r>
            <a:r>
              <a:rPr lang="ja-JP" altLang="en-US" sz="1600" b="1">
                <a:solidFill>
                  <a:schemeClr val="tx2"/>
                </a:solidFill>
                <a:latin typeface="Arial"/>
                <a:cs typeface="Arial" charset="0"/>
              </a:rPr>
              <a:t>”</a:t>
            </a:r>
            <a:r>
              <a:rPr lang="en-US" sz="1600" b="1">
                <a:solidFill>
                  <a:schemeClr val="tx2"/>
                </a:solidFill>
                <a:latin typeface="Times New Roman" charset="0"/>
                <a:cs typeface="Arial" charset="0"/>
              </a:rPr>
              <a:t> events</a:t>
            </a:r>
          </a:p>
        </p:txBody>
      </p:sp>
      <p:sp>
        <p:nvSpPr>
          <p:cNvPr id="185369" name="Line 25"/>
          <p:cNvSpPr>
            <a:spLocks noChangeShapeType="1"/>
          </p:cNvSpPr>
          <p:nvPr/>
        </p:nvSpPr>
        <p:spPr bwMode="auto">
          <a:xfrm flipV="1">
            <a:off x="2665413" y="1990725"/>
            <a:ext cx="666750" cy="455613"/>
          </a:xfrm>
          <a:prstGeom prst="line">
            <a:avLst/>
          </a:prstGeom>
          <a:noFill/>
          <a:ln w="12700">
            <a:solidFill>
              <a:schemeClr val="tx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85370" name="Line 26"/>
          <p:cNvSpPr>
            <a:spLocks noChangeShapeType="1"/>
          </p:cNvSpPr>
          <p:nvPr/>
        </p:nvSpPr>
        <p:spPr bwMode="auto">
          <a:xfrm>
            <a:off x="3163888" y="1738313"/>
            <a:ext cx="719137" cy="698500"/>
          </a:xfrm>
          <a:prstGeom prst="line">
            <a:avLst/>
          </a:prstGeom>
          <a:noFill/>
          <a:ln w="50800">
            <a:solidFill>
              <a:srgbClr val="FFCC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85371" name="Line 27"/>
          <p:cNvSpPr>
            <a:spLocks noChangeShapeType="1"/>
          </p:cNvSpPr>
          <p:nvPr/>
        </p:nvSpPr>
        <p:spPr bwMode="auto">
          <a:xfrm flipV="1">
            <a:off x="3159125" y="1749425"/>
            <a:ext cx="660400" cy="730250"/>
          </a:xfrm>
          <a:prstGeom prst="line">
            <a:avLst/>
          </a:prstGeom>
          <a:noFill/>
          <a:ln w="50800">
            <a:solidFill>
              <a:srgbClr val="FFCC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85372" name="Rectangle 28"/>
          <p:cNvSpPr>
            <a:spLocks noChangeArrowheads="1"/>
          </p:cNvSpPr>
          <p:nvPr/>
        </p:nvSpPr>
        <p:spPr bwMode="auto">
          <a:xfrm>
            <a:off x="4587875" y="1130300"/>
            <a:ext cx="4254500" cy="4044950"/>
          </a:xfrm>
          <a:prstGeom prst="rect">
            <a:avLst/>
          </a:prstGeom>
          <a:solidFill>
            <a:schemeClr val="bg1"/>
          </a:solidFill>
          <a:ln w="12700">
            <a:solidFill>
              <a:schemeClr val="bg2"/>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85373" name="Rectangle 29"/>
          <p:cNvSpPr>
            <a:spLocks noChangeArrowheads="1"/>
          </p:cNvSpPr>
          <p:nvPr/>
        </p:nvSpPr>
        <p:spPr bwMode="auto">
          <a:xfrm>
            <a:off x="4997450" y="1081088"/>
            <a:ext cx="3754438"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eaLnBrk="0" hangingPunct="0">
              <a:defRPr/>
            </a:pPr>
            <a:r>
              <a:rPr lang="en-US" sz="1800" b="1">
                <a:latin typeface="Arial" charset="0"/>
                <a:cs typeface="Arial" charset="0"/>
              </a:rPr>
              <a:t>Global Control Mechanism:</a:t>
            </a:r>
          </a:p>
          <a:p>
            <a:pPr eaLnBrk="0" hangingPunct="0">
              <a:defRPr/>
            </a:pPr>
            <a:r>
              <a:rPr lang="en-US" sz="1800">
                <a:latin typeface="Arial" charset="0"/>
                <a:cs typeface="Arial" charset="0"/>
              </a:rPr>
              <a:t>compute Global Virtual Time (GVT)</a:t>
            </a:r>
          </a:p>
        </p:txBody>
      </p:sp>
      <p:sp>
        <p:nvSpPr>
          <p:cNvPr id="185374" name="Line 30"/>
          <p:cNvSpPr>
            <a:spLocks noChangeShapeType="1"/>
          </p:cNvSpPr>
          <p:nvPr/>
        </p:nvSpPr>
        <p:spPr bwMode="auto">
          <a:xfrm>
            <a:off x="4978400" y="4686300"/>
            <a:ext cx="3513138" cy="0"/>
          </a:xfrm>
          <a:prstGeom prst="line">
            <a:avLst/>
          </a:prstGeom>
          <a:noFill/>
          <a:ln w="50800">
            <a:solidFill>
              <a:schemeClr val="tx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85375" name="Line 31"/>
          <p:cNvSpPr>
            <a:spLocks noChangeShapeType="1"/>
          </p:cNvSpPr>
          <p:nvPr/>
        </p:nvSpPr>
        <p:spPr bwMode="auto">
          <a:xfrm flipH="1" flipV="1">
            <a:off x="4951413" y="1198563"/>
            <a:ext cx="3175" cy="3478212"/>
          </a:xfrm>
          <a:prstGeom prst="line">
            <a:avLst/>
          </a:prstGeom>
          <a:noFill/>
          <a:ln w="50800">
            <a:solidFill>
              <a:schemeClr val="tx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85376" name="Rectangle 32"/>
          <p:cNvSpPr>
            <a:spLocks noChangeArrowheads="1"/>
          </p:cNvSpPr>
          <p:nvPr/>
        </p:nvSpPr>
        <p:spPr bwMode="auto">
          <a:xfrm>
            <a:off x="5403850" y="4751388"/>
            <a:ext cx="666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eaLnBrk="0" hangingPunct="0">
              <a:defRPr/>
            </a:pPr>
            <a:r>
              <a:rPr lang="en-US" sz="1800" b="1">
                <a:latin typeface="Arial" charset="0"/>
                <a:cs typeface="Arial" charset="0"/>
              </a:rPr>
              <a:t>LP 1</a:t>
            </a:r>
          </a:p>
        </p:txBody>
      </p:sp>
      <p:sp>
        <p:nvSpPr>
          <p:cNvPr id="185377" name="Rectangle 33"/>
          <p:cNvSpPr>
            <a:spLocks noChangeArrowheads="1"/>
          </p:cNvSpPr>
          <p:nvPr/>
        </p:nvSpPr>
        <p:spPr bwMode="auto">
          <a:xfrm>
            <a:off x="5426075" y="4205288"/>
            <a:ext cx="444500" cy="465137"/>
          </a:xfrm>
          <a:prstGeom prst="rect">
            <a:avLst/>
          </a:prstGeom>
          <a:solidFill>
            <a:srgbClr val="D60093"/>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85378" name="Rectangle 34"/>
          <p:cNvSpPr>
            <a:spLocks noChangeArrowheads="1"/>
          </p:cNvSpPr>
          <p:nvPr/>
        </p:nvSpPr>
        <p:spPr bwMode="auto">
          <a:xfrm>
            <a:off x="6542088" y="1870075"/>
            <a:ext cx="444500" cy="465138"/>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85379" name="Rectangle 35"/>
          <p:cNvSpPr>
            <a:spLocks noChangeArrowheads="1"/>
          </p:cNvSpPr>
          <p:nvPr/>
        </p:nvSpPr>
        <p:spPr bwMode="auto">
          <a:xfrm>
            <a:off x="5427663" y="3643313"/>
            <a:ext cx="444500" cy="465137"/>
          </a:xfrm>
          <a:prstGeom prst="rect">
            <a:avLst/>
          </a:prstGeom>
          <a:solidFill>
            <a:srgbClr val="D60093"/>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85380" name="Rectangle 36"/>
          <p:cNvSpPr>
            <a:spLocks noChangeArrowheads="1"/>
          </p:cNvSpPr>
          <p:nvPr/>
        </p:nvSpPr>
        <p:spPr bwMode="auto">
          <a:xfrm>
            <a:off x="6424613" y="4743450"/>
            <a:ext cx="666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eaLnBrk="0" hangingPunct="0">
              <a:defRPr/>
            </a:pPr>
            <a:r>
              <a:rPr lang="en-US" sz="1800" b="1">
                <a:latin typeface="Arial" charset="0"/>
                <a:cs typeface="Arial" charset="0"/>
              </a:rPr>
              <a:t>LP 2</a:t>
            </a:r>
          </a:p>
        </p:txBody>
      </p:sp>
      <p:sp>
        <p:nvSpPr>
          <p:cNvPr id="185381" name="Rectangle 37"/>
          <p:cNvSpPr>
            <a:spLocks noChangeArrowheads="1"/>
          </p:cNvSpPr>
          <p:nvPr/>
        </p:nvSpPr>
        <p:spPr bwMode="auto">
          <a:xfrm>
            <a:off x="7508875" y="4748213"/>
            <a:ext cx="666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eaLnBrk="0" hangingPunct="0">
              <a:defRPr/>
            </a:pPr>
            <a:r>
              <a:rPr lang="en-US" sz="1800" b="1">
                <a:latin typeface="Arial" charset="0"/>
                <a:cs typeface="Arial" charset="0"/>
              </a:rPr>
              <a:t>LP 3</a:t>
            </a:r>
          </a:p>
        </p:txBody>
      </p:sp>
      <p:sp>
        <p:nvSpPr>
          <p:cNvPr id="185382" name="Rectangle 38"/>
          <p:cNvSpPr>
            <a:spLocks noChangeArrowheads="1"/>
          </p:cNvSpPr>
          <p:nvPr/>
        </p:nvSpPr>
        <p:spPr bwMode="auto">
          <a:xfrm>
            <a:off x="6530975" y="4178300"/>
            <a:ext cx="444500" cy="465138"/>
          </a:xfrm>
          <a:prstGeom prst="rect">
            <a:avLst/>
          </a:prstGeom>
          <a:solidFill>
            <a:srgbClr val="D60093"/>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85383" name="Rectangle 39"/>
          <p:cNvSpPr>
            <a:spLocks noChangeArrowheads="1"/>
          </p:cNvSpPr>
          <p:nvPr/>
        </p:nvSpPr>
        <p:spPr bwMode="auto">
          <a:xfrm>
            <a:off x="6545263" y="2455863"/>
            <a:ext cx="444500" cy="465137"/>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85384" name="Rectangle 40"/>
          <p:cNvSpPr>
            <a:spLocks noChangeArrowheads="1"/>
          </p:cNvSpPr>
          <p:nvPr/>
        </p:nvSpPr>
        <p:spPr bwMode="auto">
          <a:xfrm>
            <a:off x="6540500" y="3043238"/>
            <a:ext cx="444500" cy="465137"/>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85385" name="Rectangle 41"/>
          <p:cNvSpPr>
            <a:spLocks noChangeArrowheads="1"/>
          </p:cNvSpPr>
          <p:nvPr/>
        </p:nvSpPr>
        <p:spPr bwMode="auto">
          <a:xfrm>
            <a:off x="6532563" y="3616325"/>
            <a:ext cx="444500" cy="465138"/>
          </a:xfrm>
          <a:prstGeom prst="rect">
            <a:avLst/>
          </a:prstGeom>
          <a:solidFill>
            <a:srgbClr val="D60093"/>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85386" name="Rectangle 42"/>
          <p:cNvSpPr>
            <a:spLocks noChangeArrowheads="1"/>
          </p:cNvSpPr>
          <p:nvPr/>
        </p:nvSpPr>
        <p:spPr bwMode="auto">
          <a:xfrm>
            <a:off x="7594600" y="4171950"/>
            <a:ext cx="444500" cy="465138"/>
          </a:xfrm>
          <a:prstGeom prst="rect">
            <a:avLst/>
          </a:prstGeom>
          <a:solidFill>
            <a:srgbClr val="D60093"/>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85387" name="Rectangle 43"/>
          <p:cNvSpPr>
            <a:spLocks noChangeArrowheads="1"/>
          </p:cNvSpPr>
          <p:nvPr/>
        </p:nvSpPr>
        <p:spPr bwMode="auto">
          <a:xfrm>
            <a:off x="7608888" y="2449513"/>
            <a:ext cx="444500" cy="465137"/>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85388" name="Rectangle 44"/>
          <p:cNvSpPr>
            <a:spLocks noChangeArrowheads="1"/>
          </p:cNvSpPr>
          <p:nvPr/>
        </p:nvSpPr>
        <p:spPr bwMode="auto">
          <a:xfrm>
            <a:off x="7604125" y="3036888"/>
            <a:ext cx="444500" cy="465137"/>
          </a:xfrm>
          <a:prstGeom prst="rect">
            <a:avLst/>
          </a:prstGeom>
          <a:solidFill>
            <a:srgbClr val="00FF00"/>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85389" name="Rectangle 45"/>
          <p:cNvSpPr>
            <a:spLocks noChangeArrowheads="1"/>
          </p:cNvSpPr>
          <p:nvPr/>
        </p:nvSpPr>
        <p:spPr bwMode="auto">
          <a:xfrm>
            <a:off x="7596188" y="3609975"/>
            <a:ext cx="444500" cy="465138"/>
          </a:xfrm>
          <a:prstGeom prst="rect">
            <a:avLst/>
          </a:prstGeom>
          <a:solidFill>
            <a:srgbClr val="D60093"/>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85390" name="Rectangle 46"/>
          <p:cNvSpPr>
            <a:spLocks noChangeArrowheads="1"/>
          </p:cNvSpPr>
          <p:nvPr/>
        </p:nvSpPr>
        <p:spPr bwMode="auto">
          <a:xfrm>
            <a:off x="4616450" y="1179513"/>
            <a:ext cx="387350" cy="338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eaLnBrk="0" hangingPunct="0">
              <a:defRPr/>
            </a:pPr>
            <a:r>
              <a:rPr lang="en-US" sz="1800" b="1">
                <a:latin typeface="Arial" charset="0"/>
                <a:cs typeface="Arial" charset="0"/>
              </a:rPr>
              <a:t>V</a:t>
            </a:r>
          </a:p>
          <a:p>
            <a:pPr eaLnBrk="0" hangingPunct="0">
              <a:defRPr/>
            </a:pPr>
            <a:r>
              <a:rPr lang="en-US" sz="1800" b="1">
                <a:latin typeface="Arial" charset="0"/>
                <a:cs typeface="Arial" charset="0"/>
              </a:rPr>
              <a:t>i</a:t>
            </a:r>
          </a:p>
          <a:p>
            <a:pPr eaLnBrk="0" hangingPunct="0">
              <a:defRPr/>
            </a:pPr>
            <a:r>
              <a:rPr lang="en-US" sz="1800" b="1">
                <a:latin typeface="Arial" charset="0"/>
                <a:cs typeface="Arial" charset="0"/>
              </a:rPr>
              <a:t>r</a:t>
            </a:r>
          </a:p>
          <a:p>
            <a:pPr eaLnBrk="0" hangingPunct="0">
              <a:defRPr/>
            </a:pPr>
            <a:r>
              <a:rPr lang="en-US" sz="1800" b="1">
                <a:latin typeface="Arial" charset="0"/>
                <a:cs typeface="Arial" charset="0"/>
              </a:rPr>
              <a:t>t</a:t>
            </a:r>
          </a:p>
          <a:p>
            <a:pPr eaLnBrk="0" hangingPunct="0">
              <a:defRPr/>
            </a:pPr>
            <a:r>
              <a:rPr lang="en-US" sz="1800" b="1">
                <a:latin typeface="Arial" charset="0"/>
                <a:cs typeface="Arial" charset="0"/>
              </a:rPr>
              <a:t>u</a:t>
            </a:r>
          </a:p>
          <a:p>
            <a:pPr eaLnBrk="0" hangingPunct="0">
              <a:defRPr/>
            </a:pPr>
            <a:r>
              <a:rPr lang="en-US" sz="1800" b="1">
                <a:latin typeface="Arial" charset="0"/>
                <a:cs typeface="Arial" charset="0"/>
              </a:rPr>
              <a:t>a</a:t>
            </a:r>
          </a:p>
          <a:p>
            <a:pPr eaLnBrk="0" hangingPunct="0">
              <a:defRPr/>
            </a:pPr>
            <a:r>
              <a:rPr lang="en-US" sz="1800" b="1">
                <a:latin typeface="Arial" charset="0"/>
                <a:cs typeface="Arial" charset="0"/>
              </a:rPr>
              <a:t>l</a:t>
            </a:r>
          </a:p>
          <a:p>
            <a:pPr eaLnBrk="0" hangingPunct="0">
              <a:defRPr/>
            </a:pPr>
            <a:endParaRPr lang="en-US" sz="1800" b="1">
              <a:latin typeface="Arial" charset="0"/>
              <a:cs typeface="Arial" charset="0"/>
            </a:endParaRPr>
          </a:p>
          <a:p>
            <a:pPr eaLnBrk="0" hangingPunct="0">
              <a:defRPr/>
            </a:pPr>
            <a:r>
              <a:rPr lang="en-US" sz="1800" b="1">
                <a:latin typeface="Arial" charset="0"/>
                <a:cs typeface="Arial" charset="0"/>
              </a:rPr>
              <a:t>T</a:t>
            </a:r>
          </a:p>
          <a:p>
            <a:pPr eaLnBrk="0" hangingPunct="0">
              <a:defRPr/>
            </a:pPr>
            <a:r>
              <a:rPr lang="en-US" sz="1800" b="1">
                <a:latin typeface="Arial" charset="0"/>
                <a:cs typeface="Arial" charset="0"/>
              </a:rPr>
              <a:t>i</a:t>
            </a:r>
          </a:p>
          <a:p>
            <a:pPr eaLnBrk="0" hangingPunct="0">
              <a:defRPr/>
            </a:pPr>
            <a:r>
              <a:rPr lang="en-US" sz="1800" b="1">
                <a:latin typeface="Arial" charset="0"/>
                <a:cs typeface="Arial" charset="0"/>
              </a:rPr>
              <a:t>m</a:t>
            </a:r>
          </a:p>
          <a:p>
            <a:pPr eaLnBrk="0" hangingPunct="0">
              <a:defRPr/>
            </a:pPr>
            <a:r>
              <a:rPr lang="en-US" sz="1800" b="1">
                <a:latin typeface="Arial" charset="0"/>
                <a:cs typeface="Arial" charset="0"/>
              </a:rPr>
              <a:t>e</a:t>
            </a:r>
          </a:p>
        </p:txBody>
      </p:sp>
      <p:sp>
        <p:nvSpPr>
          <p:cNvPr id="185391" name="Line 47"/>
          <p:cNvSpPr>
            <a:spLocks noChangeShapeType="1"/>
          </p:cNvSpPr>
          <p:nvPr/>
        </p:nvSpPr>
        <p:spPr bwMode="auto">
          <a:xfrm flipV="1">
            <a:off x="5005388" y="3546475"/>
            <a:ext cx="3248025" cy="11113"/>
          </a:xfrm>
          <a:prstGeom prst="line">
            <a:avLst/>
          </a:prstGeom>
          <a:noFill/>
          <a:ln w="50800">
            <a:solidFill>
              <a:schemeClr val="tx2"/>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85392" name="Rectangle 48"/>
          <p:cNvSpPr>
            <a:spLocks noChangeArrowheads="1"/>
          </p:cNvSpPr>
          <p:nvPr/>
        </p:nvSpPr>
        <p:spPr bwMode="auto">
          <a:xfrm>
            <a:off x="5008563" y="3057525"/>
            <a:ext cx="844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algn="l" eaLnBrk="0" hangingPunct="0">
              <a:defRPr/>
            </a:pPr>
            <a:r>
              <a:rPr lang="en-US" sz="2400" b="1">
                <a:solidFill>
                  <a:schemeClr val="tx2"/>
                </a:solidFill>
                <a:latin typeface="Times New Roman" charset="0"/>
                <a:cs typeface="Arial" charset="0"/>
              </a:rPr>
              <a:t>GVT</a:t>
            </a:r>
          </a:p>
        </p:txBody>
      </p:sp>
      <p:sp>
        <p:nvSpPr>
          <p:cNvPr id="185393" name="Line 49"/>
          <p:cNvSpPr>
            <a:spLocks noChangeShapeType="1"/>
          </p:cNvSpPr>
          <p:nvPr/>
        </p:nvSpPr>
        <p:spPr bwMode="auto">
          <a:xfrm>
            <a:off x="1787525" y="2246313"/>
            <a:ext cx="401638" cy="317500"/>
          </a:xfrm>
          <a:prstGeom prst="line">
            <a:avLst/>
          </a:prstGeom>
          <a:noFill/>
          <a:ln w="12700">
            <a:solidFill>
              <a:schemeClr val="tx2"/>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85394" name="Line 50"/>
          <p:cNvSpPr>
            <a:spLocks noChangeShapeType="1"/>
          </p:cNvSpPr>
          <p:nvPr/>
        </p:nvSpPr>
        <p:spPr bwMode="auto">
          <a:xfrm flipV="1">
            <a:off x="1903413" y="1917700"/>
            <a:ext cx="1333500" cy="931863"/>
          </a:xfrm>
          <a:prstGeom prst="line">
            <a:avLst/>
          </a:prstGeom>
          <a:noFill/>
          <a:ln w="12700">
            <a:solidFill>
              <a:schemeClr val="tx2"/>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85395" name="Rectangle 51"/>
          <p:cNvSpPr>
            <a:spLocks noChangeArrowheads="1"/>
          </p:cNvSpPr>
          <p:nvPr/>
        </p:nvSpPr>
        <p:spPr bwMode="auto">
          <a:xfrm>
            <a:off x="4919663" y="1757363"/>
            <a:ext cx="1524000" cy="131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eaLnBrk="0" hangingPunct="0">
              <a:defRPr/>
            </a:pPr>
            <a:r>
              <a:rPr lang="en-US" sz="1600" b="1">
                <a:solidFill>
                  <a:schemeClr val="tx2"/>
                </a:solidFill>
                <a:latin typeface="Times New Roman" charset="0"/>
                <a:cs typeface="Arial" charset="0"/>
              </a:rPr>
              <a:t>collect versions</a:t>
            </a:r>
          </a:p>
          <a:p>
            <a:pPr eaLnBrk="0" hangingPunct="0">
              <a:defRPr/>
            </a:pPr>
            <a:r>
              <a:rPr lang="en-US" sz="1600" b="1">
                <a:solidFill>
                  <a:schemeClr val="tx2"/>
                </a:solidFill>
                <a:latin typeface="Times New Roman" charset="0"/>
                <a:cs typeface="Arial" charset="0"/>
              </a:rPr>
              <a:t>of state / events</a:t>
            </a:r>
          </a:p>
          <a:p>
            <a:pPr eaLnBrk="0" hangingPunct="0">
              <a:defRPr/>
            </a:pPr>
            <a:r>
              <a:rPr lang="en-US" sz="1600" b="1">
                <a:solidFill>
                  <a:schemeClr val="tx2"/>
                </a:solidFill>
                <a:latin typeface="Times New Roman" charset="0"/>
                <a:cs typeface="Arial" charset="0"/>
              </a:rPr>
              <a:t>&amp; perform I/O</a:t>
            </a:r>
          </a:p>
          <a:p>
            <a:pPr eaLnBrk="0" hangingPunct="0">
              <a:defRPr/>
            </a:pPr>
            <a:r>
              <a:rPr lang="en-US" sz="1600" b="1">
                <a:solidFill>
                  <a:schemeClr val="tx2"/>
                </a:solidFill>
                <a:latin typeface="Times New Roman" charset="0"/>
                <a:cs typeface="Arial" charset="0"/>
              </a:rPr>
              <a:t>operations</a:t>
            </a:r>
          </a:p>
          <a:p>
            <a:pPr eaLnBrk="0" hangingPunct="0">
              <a:defRPr/>
            </a:pPr>
            <a:r>
              <a:rPr lang="en-US" sz="1600" b="1">
                <a:solidFill>
                  <a:schemeClr val="tx2"/>
                </a:solidFill>
                <a:latin typeface="Times New Roman" charset="0"/>
                <a:cs typeface="Arial" charset="0"/>
              </a:rPr>
              <a:t>that are &lt; GVT</a:t>
            </a:r>
          </a:p>
        </p:txBody>
      </p:sp>
      <p:sp>
        <p:nvSpPr>
          <p:cNvPr id="185396" name="Line 52"/>
          <p:cNvSpPr>
            <a:spLocks noChangeShapeType="1"/>
          </p:cNvSpPr>
          <p:nvPr/>
        </p:nvSpPr>
        <p:spPr bwMode="auto">
          <a:xfrm>
            <a:off x="5989638" y="3008313"/>
            <a:ext cx="465137" cy="836612"/>
          </a:xfrm>
          <a:prstGeom prst="line">
            <a:avLst/>
          </a:prstGeom>
          <a:noFill/>
          <a:ln w="12700">
            <a:solidFill>
              <a:schemeClr val="tx2"/>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85397" name="Rectangle 53"/>
          <p:cNvSpPr>
            <a:spLocks noChangeArrowheads="1"/>
          </p:cNvSpPr>
          <p:nvPr/>
        </p:nvSpPr>
        <p:spPr bwMode="auto">
          <a:xfrm>
            <a:off x="273050" y="5337175"/>
            <a:ext cx="444500" cy="465138"/>
          </a:xfrm>
          <a:prstGeom prst="rect">
            <a:avLst/>
          </a:prstGeom>
          <a:solidFill>
            <a:srgbClr val="00FF00"/>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85398" name="Rectangle 54"/>
          <p:cNvSpPr>
            <a:spLocks noChangeArrowheads="1"/>
          </p:cNvSpPr>
          <p:nvPr/>
        </p:nvSpPr>
        <p:spPr bwMode="auto">
          <a:xfrm>
            <a:off x="285750" y="6038850"/>
            <a:ext cx="444500" cy="465138"/>
          </a:xfrm>
          <a:prstGeom prst="rect">
            <a:avLst/>
          </a:prstGeom>
          <a:solidFill>
            <a:srgbClr val="FF0000"/>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85399" name="Rectangle 55"/>
          <p:cNvSpPr>
            <a:spLocks noChangeArrowheads="1"/>
          </p:cNvSpPr>
          <p:nvPr/>
        </p:nvSpPr>
        <p:spPr bwMode="auto">
          <a:xfrm>
            <a:off x="4625975" y="5353050"/>
            <a:ext cx="444500" cy="465138"/>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85400" name="Rectangle 56"/>
          <p:cNvSpPr>
            <a:spLocks noChangeArrowheads="1"/>
          </p:cNvSpPr>
          <p:nvPr/>
        </p:nvSpPr>
        <p:spPr bwMode="auto">
          <a:xfrm>
            <a:off x="4616450" y="6019800"/>
            <a:ext cx="444500" cy="465138"/>
          </a:xfrm>
          <a:prstGeom prst="rect">
            <a:avLst/>
          </a:prstGeom>
          <a:solidFill>
            <a:srgbClr val="D60093"/>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85401" name="Rectangle 57"/>
          <p:cNvSpPr>
            <a:spLocks noChangeArrowheads="1"/>
          </p:cNvSpPr>
          <p:nvPr/>
        </p:nvSpPr>
        <p:spPr bwMode="auto">
          <a:xfrm>
            <a:off x="844550" y="5391150"/>
            <a:ext cx="22240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algn="l" eaLnBrk="0" hangingPunct="0">
              <a:defRPr/>
            </a:pPr>
            <a:r>
              <a:rPr lang="en-US" sz="2400" b="1">
                <a:latin typeface="Times New Roman" charset="0"/>
                <a:cs typeface="Arial" charset="0"/>
              </a:rPr>
              <a:t>processed event</a:t>
            </a:r>
          </a:p>
        </p:txBody>
      </p:sp>
      <p:sp>
        <p:nvSpPr>
          <p:cNvPr id="185402" name="Rectangle 58"/>
          <p:cNvSpPr>
            <a:spLocks noChangeArrowheads="1"/>
          </p:cNvSpPr>
          <p:nvPr/>
        </p:nvSpPr>
        <p:spPr bwMode="auto">
          <a:xfrm>
            <a:off x="871538" y="5989638"/>
            <a:ext cx="24272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algn="l" eaLnBrk="0" hangingPunct="0">
              <a:defRPr/>
            </a:pPr>
            <a:r>
              <a:rPr lang="ja-JP" altLang="en-US" sz="2400" b="1">
                <a:latin typeface="Arial"/>
                <a:cs typeface="Arial" charset="0"/>
              </a:rPr>
              <a:t>“</a:t>
            </a:r>
            <a:r>
              <a:rPr lang="en-US" sz="2400" b="1">
                <a:latin typeface="Times New Roman" charset="0"/>
                <a:cs typeface="Arial" charset="0"/>
              </a:rPr>
              <a:t>straggler</a:t>
            </a:r>
            <a:r>
              <a:rPr lang="ja-JP" altLang="en-US" sz="2400" b="1">
                <a:latin typeface="Arial"/>
                <a:cs typeface="Arial" charset="0"/>
              </a:rPr>
              <a:t>”</a:t>
            </a:r>
            <a:r>
              <a:rPr lang="en-US" sz="2400" b="1">
                <a:latin typeface="Times New Roman" charset="0"/>
                <a:cs typeface="Arial" charset="0"/>
              </a:rPr>
              <a:t> event</a:t>
            </a:r>
          </a:p>
        </p:txBody>
      </p:sp>
      <p:sp>
        <p:nvSpPr>
          <p:cNvPr id="185403" name="Rectangle 59"/>
          <p:cNvSpPr>
            <a:spLocks noChangeArrowheads="1"/>
          </p:cNvSpPr>
          <p:nvPr/>
        </p:nvSpPr>
        <p:spPr bwMode="auto">
          <a:xfrm>
            <a:off x="5213350" y="5372100"/>
            <a:ext cx="2563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algn="l" eaLnBrk="0" hangingPunct="0">
              <a:defRPr/>
            </a:pPr>
            <a:r>
              <a:rPr lang="en-US" sz="2400" b="1">
                <a:latin typeface="Times New Roman" charset="0"/>
                <a:cs typeface="Arial" charset="0"/>
              </a:rPr>
              <a:t>unprocessed event</a:t>
            </a:r>
          </a:p>
        </p:txBody>
      </p:sp>
      <p:sp>
        <p:nvSpPr>
          <p:cNvPr id="185404" name="Rectangle 60"/>
          <p:cNvSpPr>
            <a:spLocks noChangeArrowheads="1"/>
          </p:cNvSpPr>
          <p:nvPr/>
        </p:nvSpPr>
        <p:spPr bwMode="auto">
          <a:xfrm>
            <a:off x="5256213" y="6016625"/>
            <a:ext cx="26463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algn="l" eaLnBrk="0" hangingPunct="0">
              <a:defRPr/>
            </a:pPr>
            <a:r>
              <a:rPr lang="ja-JP" altLang="en-US" sz="2400" b="1">
                <a:latin typeface="Arial"/>
                <a:cs typeface="Arial" charset="0"/>
              </a:rPr>
              <a:t>“</a:t>
            </a:r>
            <a:r>
              <a:rPr lang="en-US" sz="2400" b="1">
                <a:latin typeface="Times New Roman" charset="0"/>
                <a:cs typeface="Arial" charset="0"/>
              </a:rPr>
              <a:t>committed</a:t>
            </a:r>
            <a:r>
              <a:rPr lang="ja-JP" altLang="en-US" sz="2400" b="1">
                <a:latin typeface="Arial"/>
                <a:cs typeface="Arial" charset="0"/>
              </a:rPr>
              <a:t>”</a:t>
            </a:r>
            <a:r>
              <a:rPr lang="en-US" sz="2400" b="1">
                <a:latin typeface="Times New Roman" charset="0"/>
                <a:cs typeface="Arial" charset="0"/>
              </a:rPr>
              <a:t> event</a:t>
            </a:r>
          </a:p>
        </p:txBody>
      </p:sp>
      <p:sp>
        <p:nvSpPr>
          <p:cNvPr id="61" name="Slide Number Placeholder 1"/>
          <p:cNvSpPr>
            <a:spLocks noGrp="1"/>
          </p:cNvSpPr>
          <p:nvPr>
            <p:ph type="sldNum" sz="quarter" idx="12"/>
          </p:nvPr>
        </p:nvSpPr>
        <p:spPr>
          <a:xfrm>
            <a:off x="8610600" y="6489700"/>
            <a:ext cx="384175" cy="365125"/>
          </a:xfrm>
        </p:spPr>
        <p:txBody>
          <a:bodyPr/>
          <a:lstStyle/>
          <a:p>
            <a:fld id="{69AD9993-161C-8542-8930-D8491EFB1E0E}" type="slidenum">
              <a:rPr lang="en-US" sz="1200" smtClean="0"/>
              <a:t>8</a:t>
            </a:fld>
            <a:endParaRPr lang="en-US" sz="1200" dirty="0"/>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ChangeArrowheads="1"/>
          </p:cNvSpPr>
          <p:nvPr>
            <p:ph type="title"/>
          </p:nvPr>
        </p:nvSpPr>
        <p:spPr>
          <a:xfrm>
            <a:off x="457200" y="152400"/>
            <a:ext cx="8229600" cy="792163"/>
          </a:xfrm>
        </p:spPr>
        <p:txBody>
          <a:bodyPr/>
          <a:lstStyle/>
          <a:p>
            <a:pPr eaLnBrk="1" hangingPunct="1">
              <a:defRPr/>
            </a:pPr>
            <a:r>
              <a:rPr lang="en-US" sz="3200" dirty="0" smtClean="0"/>
              <a:t>ROSS: Local Control Implementation</a:t>
            </a:r>
          </a:p>
        </p:txBody>
      </p:sp>
      <p:sp>
        <p:nvSpPr>
          <p:cNvPr id="202756" name="Rectangle 4"/>
          <p:cNvSpPr>
            <a:spLocks noChangeArrowheads="1"/>
          </p:cNvSpPr>
          <p:nvPr/>
        </p:nvSpPr>
        <p:spPr bwMode="auto">
          <a:xfrm>
            <a:off x="4800600" y="1365250"/>
            <a:ext cx="4254500" cy="404495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202757" name="Rectangle 5"/>
          <p:cNvSpPr>
            <a:spLocks noChangeArrowheads="1"/>
          </p:cNvSpPr>
          <p:nvPr/>
        </p:nvSpPr>
        <p:spPr bwMode="auto">
          <a:xfrm>
            <a:off x="5565775" y="1316038"/>
            <a:ext cx="30416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eaLnBrk="0" hangingPunct="0">
              <a:defRPr/>
            </a:pPr>
            <a:r>
              <a:rPr lang="en-US" sz="1800" b="1">
                <a:latin typeface="Arial" charset="0"/>
                <a:cs typeface="Arial" charset="0"/>
              </a:rPr>
              <a:t>Local Control Mechanism:</a:t>
            </a:r>
          </a:p>
          <a:p>
            <a:pPr eaLnBrk="0" hangingPunct="0">
              <a:defRPr/>
            </a:pPr>
            <a:r>
              <a:rPr lang="en-US" sz="1800">
                <a:latin typeface="Arial" charset="0"/>
                <a:cs typeface="Arial" charset="0"/>
              </a:rPr>
              <a:t>error detection and rollback</a:t>
            </a:r>
          </a:p>
        </p:txBody>
      </p:sp>
      <p:sp>
        <p:nvSpPr>
          <p:cNvPr id="202758" name="Line 6"/>
          <p:cNvSpPr>
            <a:spLocks noChangeShapeType="1"/>
          </p:cNvSpPr>
          <p:nvPr/>
        </p:nvSpPr>
        <p:spPr bwMode="auto">
          <a:xfrm>
            <a:off x="5191125" y="4921250"/>
            <a:ext cx="3513138" cy="0"/>
          </a:xfrm>
          <a:prstGeom prst="line">
            <a:avLst/>
          </a:prstGeom>
          <a:noFill/>
          <a:ln w="50800">
            <a:solidFill>
              <a:schemeClr val="tx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202759" name="Line 7"/>
          <p:cNvSpPr>
            <a:spLocks noChangeShapeType="1"/>
          </p:cNvSpPr>
          <p:nvPr/>
        </p:nvSpPr>
        <p:spPr bwMode="auto">
          <a:xfrm flipV="1">
            <a:off x="5187950" y="1436688"/>
            <a:ext cx="3175" cy="3475037"/>
          </a:xfrm>
          <a:prstGeom prst="line">
            <a:avLst/>
          </a:prstGeom>
          <a:noFill/>
          <a:ln w="50800">
            <a:solidFill>
              <a:schemeClr val="tx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202760" name="Rectangle 8"/>
          <p:cNvSpPr>
            <a:spLocks noChangeArrowheads="1"/>
          </p:cNvSpPr>
          <p:nvPr/>
        </p:nvSpPr>
        <p:spPr bwMode="auto">
          <a:xfrm>
            <a:off x="5616575" y="4986338"/>
            <a:ext cx="666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eaLnBrk="0" hangingPunct="0">
              <a:defRPr/>
            </a:pPr>
            <a:r>
              <a:rPr lang="en-US" sz="1800" b="1">
                <a:latin typeface="Arial" charset="0"/>
                <a:cs typeface="Arial" charset="0"/>
              </a:rPr>
              <a:t>LP 1</a:t>
            </a:r>
          </a:p>
        </p:txBody>
      </p:sp>
      <p:sp>
        <p:nvSpPr>
          <p:cNvPr id="202761" name="Rectangle 9"/>
          <p:cNvSpPr>
            <a:spLocks noChangeArrowheads="1"/>
          </p:cNvSpPr>
          <p:nvPr/>
        </p:nvSpPr>
        <p:spPr bwMode="auto">
          <a:xfrm>
            <a:off x="5638800" y="4440238"/>
            <a:ext cx="444500" cy="465137"/>
          </a:xfrm>
          <a:prstGeom prst="rect">
            <a:avLst/>
          </a:prstGeom>
          <a:solidFill>
            <a:srgbClr val="00FF00"/>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202762" name="Rectangle 10"/>
          <p:cNvSpPr>
            <a:spLocks noChangeArrowheads="1"/>
          </p:cNvSpPr>
          <p:nvPr/>
        </p:nvSpPr>
        <p:spPr bwMode="auto">
          <a:xfrm>
            <a:off x="6754813" y="2105025"/>
            <a:ext cx="444500" cy="465138"/>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202763" name="Rectangle 11"/>
          <p:cNvSpPr>
            <a:spLocks noChangeArrowheads="1"/>
          </p:cNvSpPr>
          <p:nvPr/>
        </p:nvSpPr>
        <p:spPr bwMode="auto">
          <a:xfrm>
            <a:off x="7827963" y="2108200"/>
            <a:ext cx="444500" cy="465138"/>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202764" name="Rectangle 12"/>
          <p:cNvSpPr>
            <a:spLocks noChangeArrowheads="1"/>
          </p:cNvSpPr>
          <p:nvPr/>
        </p:nvSpPr>
        <p:spPr bwMode="auto">
          <a:xfrm>
            <a:off x="5640388" y="3878263"/>
            <a:ext cx="444500" cy="465137"/>
          </a:xfrm>
          <a:prstGeom prst="rect">
            <a:avLst/>
          </a:prstGeom>
          <a:solidFill>
            <a:srgbClr val="00FF00"/>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202765" name="Rectangle 13"/>
          <p:cNvSpPr>
            <a:spLocks noChangeArrowheads="1"/>
          </p:cNvSpPr>
          <p:nvPr/>
        </p:nvSpPr>
        <p:spPr bwMode="auto">
          <a:xfrm>
            <a:off x="6637338" y="4978400"/>
            <a:ext cx="666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eaLnBrk="0" hangingPunct="0">
              <a:defRPr/>
            </a:pPr>
            <a:r>
              <a:rPr lang="en-US" sz="1800" b="1">
                <a:latin typeface="Arial" charset="0"/>
                <a:cs typeface="Arial" charset="0"/>
              </a:rPr>
              <a:t>LP 2</a:t>
            </a:r>
          </a:p>
        </p:txBody>
      </p:sp>
      <p:sp>
        <p:nvSpPr>
          <p:cNvPr id="202766" name="Rectangle 14"/>
          <p:cNvSpPr>
            <a:spLocks noChangeArrowheads="1"/>
          </p:cNvSpPr>
          <p:nvPr/>
        </p:nvSpPr>
        <p:spPr bwMode="auto">
          <a:xfrm>
            <a:off x="7721600" y="4983163"/>
            <a:ext cx="666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eaLnBrk="0" hangingPunct="0">
              <a:defRPr/>
            </a:pPr>
            <a:r>
              <a:rPr lang="en-US" sz="1800" b="1">
                <a:latin typeface="Arial" charset="0"/>
                <a:cs typeface="Arial" charset="0"/>
              </a:rPr>
              <a:t>LP 3</a:t>
            </a:r>
          </a:p>
        </p:txBody>
      </p:sp>
      <p:sp>
        <p:nvSpPr>
          <p:cNvPr id="202767" name="Rectangle 15"/>
          <p:cNvSpPr>
            <a:spLocks noChangeArrowheads="1"/>
          </p:cNvSpPr>
          <p:nvPr/>
        </p:nvSpPr>
        <p:spPr bwMode="auto">
          <a:xfrm>
            <a:off x="6743700" y="4413250"/>
            <a:ext cx="444500" cy="465138"/>
          </a:xfrm>
          <a:prstGeom prst="rect">
            <a:avLst/>
          </a:prstGeom>
          <a:solidFill>
            <a:srgbClr val="00FF00"/>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202768" name="Rectangle 16"/>
          <p:cNvSpPr>
            <a:spLocks noChangeArrowheads="1"/>
          </p:cNvSpPr>
          <p:nvPr/>
        </p:nvSpPr>
        <p:spPr bwMode="auto">
          <a:xfrm>
            <a:off x="6757988" y="2690813"/>
            <a:ext cx="444500" cy="465137"/>
          </a:xfrm>
          <a:prstGeom prst="rect">
            <a:avLst/>
          </a:prstGeom>
          <a:solidFill>
            <a:srgbClr val="00FF00"/>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202769" name="Rectangle 17"/>
          <p:cNvSpPr>
            <a:spLocks noChangeArrowheads="1"/>
          </p:cNvSpPr>
          <p:nvPr/>
        </p:nvSpPr>
        <p:spPr bwMode="auto">
          <a:xfrm>
            <a:off x="6753225" y="3278188"/>
            <a:ext cx="444500" cy="465137"/>
          </a:xfrm>
          <a:prstGeom prst="rect">
            <a:avLst/>
          </a:prstGeom>
          <a:solidFill>
            <a:srgbClr val="FF0000"/>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202770" name="Rectangle 18"/>
          <p:cNvSpPr>
            <a:spLocks noChangeArrowheads="1"/>
          </p:cNvSpPr>
          <p:nvPr/>
        </p:nvSpPr>
        <p:spPr bwMode="auto">
          <a:xfrm>
            <a:off x="6745288" y="3851275"/>
            <a:ext cx="444500" cy="465138"/>
          </a:xfrm>
          <a:prstGeom prst="rect">
            <a:avLst/>
          </a:prstGeom>
          <a:solidFill>
            <a:srgbClr val="00FF00"/>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202771" name="Rectangle 19"/>
          <p:cNvSpPr>
            <a:spLocks noChangeArrowheads="1"/>
          </p:cNvSpPr>
          <p:nvPr/>
        </p:nvSpPr>
        <p:spPr bwMode="auto">
          <a:xfrm>
            <a:off x="7807325" y="4406900"/>
            <a:ext cx="444500" cy="465138"/>
          </a:xfrm>
          <a:prstGeom prst="rect">
            <a:avLst/>
          </a:prstGeom>
          <a:solidFill>
            <a:srgbClr val="00FF00"/>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202772" name="Rectangle 20"/>
          <p:cNvSpPr>
            <a:spLocks noChangeArrowheads="1"/>
          </p:cNvSpPr>
          <p:nvPr/>
        </p:nvSpPr>
        <p:spPr bwMode="auto">
          <a:xfrm>
            <a:off x="7821613" y="2684463"/>
            <a:ext cx="444500" cy="465137"/>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202773" name="Rectangle 21"/>
          <p:cNvSpPr>
            <a:spLocks noChangeArrowheads="1"/>
          </p:cNvSpPr>
          <p:nvPr/>
        </p:nvSpPr>
        <p:spPr bwMode="auto">
          <a:xfrm>
            <a:off x="7816850" y="3271838"/>
            <a:ext cx="444500" cy="465137"/>
          </a:xfrm>
          <a:prstGeom prst="rect">
            <a:avLst/>
          </a:prstGeom>
          <a:solidFill>
            <a:srgbClr val="00FF00"/>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202774" name="Rectangle 22"/>
          <p:cNvSpPr>
            <a:spLocks noChangeArrowheads="1"/>
          </p:cNvSpPr>
          <p:nvPr/>
        </p:nvSpPr>
        <p:spPr bwMode="auto">
          <a:xfrm>
            <a:off x="7808913" y="3844925"/>
            <a:ext cx="444500" cy="465138"/>
          </a:xfrm>
          <a:prstGeom prst="rect">
            <a:avLst/>
          </a:prstGeom>
          <a:solidFill>
            <a:srgbClr val="00FF00"/>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202775" name="Rectangle 23"/>
          <p:cNvSpPr>
            <a:spLocks noChangeArrowheads="1"/>
          </p:cNvSpPr>
          <p:nvPr/>
        </p:nvSpPr>
        <p:spPr bwMode="auto">
          <a:xfrm>
            <a:off x="4829175" y="1414463"/>
            <a:ext cx="387350" cy="338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eaLnBrk="0" hangingPunct="0">
              <a:defRPr/>
            </a:pPr>
            <a:r>
              <a:rPr lang="en-US" sz="1800" b="1">
                <a:latin typeface="Arial" charset="0"/>
                <a:cs typeface="Arial" charset="0"/>
              </a:rPr>
              <a:t>V</a:t>
            </a:r>
          </a:p>
          <a:p>
            <a:pPr eaLnBrk="0" hangingPunct="0">
              <a:defRPr/>
            </a:pPr>
            <a:r>
              <a:rPr lang="en-US" sz="1800" b="1">
                <a:latin typeface="Arial" charset="0"/>
                <a:cs typeface="Arial" charset="0"/>
              </a:rPr>
              <a:t>i</a:t>
            </a:r>
          </a:p>
          <a:p>
            <a:pPr eaLnBrk="0" hangingPunct="0">
              <a:defRPr/>
            </a:pPr>
            <a:r>
              <a:rPr lang="en-US" sz="1800" b="1">
                <a:latin typeface="Arial" charset="0"/>
                <a:cs typeface="Arial" charset="0"/>
              </a:rPr>
              <a:t>r</a:t>
            </a:r>
          </a:p>
          <a:p>
            <a:pPr eaLnBrk="0" hangingPunct="0">
              <a:defRPr/>
            </a:pPr>
            <a:r>
              <a:rPr lang="en-US" sz="1800" b="1">
                <a:latin typeface="Arial" charset="0"/>
                <a:cs typeface="Arial" charset="0"/>
              </a:rPr>
              <a:t>t</a:t>
            </a:r>
          </a:p>
          <a:p>
            <a:pPr eaLnBrk="0" hangingPunct="0">
              <a:defRPr/>
            </a:pPr>
            <a:r>
              <a:rPr lang="en-US" sz="1800" b="1">
                <a:latin typeface="Arial" charset="0"/>
                <a:cs typeface="Arial" charset="0"/>
              </a:rPr>
              <a:t>u</a:t>
            </a:r>
          </a:p>
          <a:p>
            <a:pPr eaLnBrk="0" hangingPunct="0">
              <a:defRPr/>
            </a:pPr>
            <a:r>
              <a:rPr lang="en-US" sz="1800" b="1">
                <a:latin typeface="Arial" charset="0"/>
                <a:cs typeface="Arial" charset="0"/>
              </a:rPr>
              <a:t>a</a:t>
            </a:r>
          </a:p>
          <a:p>
            <a:pPr eaLnBrk="0" hangingPunct="0">
              <a:defRPr/>
            </a:pPr>
            <a:r>
              <a:rPr lang="en-US" sz="1800" b="1">
                <a:latin typeface="Arial" charset="0"/>
                <a:cs typeface="Arial" charset="0"/>
              </a:rPr>
              <a:t>l</a:t>
            </a:r>
          </a:p>
          <a:p>
            <a:pPr eaLnBrk="0" hangingPunct="0">
              <a:defRPr/>
            </a:pPr>
            <a:endParaRPr lang="en-US" sz="1800" b="1">
              <a:latin typeface="Arial" charset="0"/>
              <a:cs typeface="Arial" charset="0"/>
            </a:endParaRPr>
          </a:p>
          <a:p>
            <a:pPr eaLnBrk="0" hangingPunct="0">
              <a:defRPr/>
            </a:pPr>
            <a:r>
              <a:rPr lang="en-US" sz="1800" b="1">
                <a:latin typeface="Arial" charset="0"/>
                <a:cs typeface="Arial" charset="0"/>
              </a:rPr>
              <a:t>T</a:t>
            </a:r>
          </a:p>
          <a:p>
            <a:pPr eaLnBrk="0" hangingPunct="0">
              <a:defRPr/>
            </a:pPr>
            <a:r>
              <a:rPr lang="en-US" sz="1800" b="1">
                <a:latin typeface="Arial" charset="0"/>
                <a:cs typeface="Arial" charset="0"/>
              </a:rPr>
              <a:t>i</a:t>
            </a:r>
          </a:p>
          <a:p>
            <a:pPr eaLnBrk="0" hangingPunct="0">
              <a:defRPr/>
            </a:pPr>
            <a:r>
              <a:rPr lang="en-US" sz="1800" b="1">
                <a:latin typeface="Arial" charset="0"/>
                <a:cs typeface="Arial" charset="0"/>
              </a:rPr>
              <a:t>m</a:t>
            </a:r>
          </a:p>
          <a:p>
            <a:pPr eaLnBrk="0" hangingPunct="0">
              <a:defRPr/>
            </a:pPr>
            <a:r>
              <a:rPr lang="en-US" sz="1800" b="1">
                <a:latin typeface="Arial" charset="0"/>
                <a:cs typeface="Arial" charset="0"/>
              </a:rPr>
              <a:t>e</a:t>
            </a:r>
          </a:p>
        </p:txBody>
      </p:sp>
      <p:sp>
        <p:nvSpPr>
          <p:cNvPr id="202776" name="Line 24"/>
          <p:cNvSpPr>
            <a:spLocks noChangeShapeType="1"/>
          </p:cNvSpPr>
          <p:nvPr/>
        </p:nvSpPr>
        <p:spPr bwMode="auto">
          <a:xfrm flipV="1">
            <a:off x="6080125" y="3416300"/>
            <a:ext cx="666750" cy="455613"/>
          </a:xfrm>
          <a:prstGeom prst="line">
            <a:avLst/>
          </a:prstGeom>
          <a:noFill/>
          <a:ln w="12700">
            <a:solidFill>
              <a:schemeClr val="tx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202777" name="Rectangle 25"/>
          <p:cNvSpPr>
            <a:spLocks noChangeArrowheads="1"/>
          </p:cNvSpPr>
          <p:nvPr/>
        </p:nvSpPr>
        <p:spPr bwMode="auto">
          <a:xfrm>
            <a:off x="5246688" y="2054225"/>
            <a:ext cx="1330325" cy="131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eaLnBrk="0" hangingPunct="0">
              <a:defRPr/>
            </a:pPr>
            <a:r>
              <a:rPr lang="en-US" sz="1600" b="1">
                <a:solidFill>
                  <a:schemeClr val="tx2"/>
                </a:solidFill>
                <a:latin typeface="Symbol" charset="0"/>
                <a:cs typeface="Arial" charset="0"/>
              </a:rPr>
              <a:t>(1)  </a:t>
            </a:r>
            <a:r>
              <a:rPr lang="en-US" sz="1600" b="1">
                <a:solidFill>
                  <a:schemeClr val="tx2"/>
                </a:solidFill>
                <a:latin typeface="Times New Roman" charset="0"/>
                <a:cs typeface="Arial" charset="0"/>
              </a:rPr>
              <a:t>undo</a:t>
            </a:r>
          </a:p>
          <a:p>
            <a:pPr eaLnBrk="0" hangingPunct="0">
              <a:defRPr/>
            </a:pPr>
            <a:r>
              <a:rPr lang="en-US" sz="1600" b="1">
                <a:solidFill>
                  <a:schemeClr val="tx2"/>
                </a:solidFill>
                <a:latin typeface="Times New Roman" charset="0"/>
                <a:cs typeface="Arial" charset="0"/>
              </a:rPr>
              <a:t>state </a:t>
            </a:r>
            <a:r>
              <a:rPr lang="en-US" sz="1600" b="1">
                <a:solidFill>
                  <a:schemeClr val="tx2"/>
                </a:solidFill>
                <a:latin typeface="Symbol" charset="0"/>
                <a:cs typeface="Arial" charset="0"/>
              </a:rPr>
              <a:t>D</a:t>
            </a:r>
            <a:r>
              <a:rPr lang="ja-JP" altLang="en-US" sz="1600" b="1">
                <a:solidFill>
                  <a:schemeClr val="tx2"/>
                </a:solidFill>
                <a:latin typeface="Arial"/>
                <a:cs typeface="Arial" charset="0"/>
              </a:rPr>
              <a:t>’</a:t>
            </a:r>
            <a:r>
              <a:rPr lang="en-US" sz="1600" b="1">
                <a:solidFill>
                  <a:schemeClr val="tx2"/>
                </a:solidFill>
                <a:latin typeface="Times New Roman" charset="0"/>
                <a:cs typeface="Arial" charset="0"/>
              </a:rPr>
              <a:t>s</a:t>
            </a:r>
          </a:p>
          <a:p>
            <a:pPr eaLnBrk="0" hangingPunct="0">
              <a:defRPr/>
            </a:pPr>
            <a:endParaRPr lang="en-US" sz="1600" b="1">
              <a:solidFill>
                <a:schemeClr val="tx2"/>
              </a:solidFill>
              <a:latin typeface="Times New Roman" charset="0"/>
              <a:cs typeface="Arial" charset="0"/>
            </a:endParaRPr>
          </a:p>
          <a:p>
            <a:pPr eaLnBrk="0" hangingPunct="0">
              <a:defRPr/>
            </a:pPr>
            <a:r>
              <a:rPr lang="en-US" sz="1600" b="1">
                <a:solidFill>
                  <a:schemeClr val="tx2"/>
                </a:solidFill>
                <a:latin typeface="Times New Roman" charset="0"/>
                <a:cs typeface="Arial" charset="0"/>
              </a:rPr>
              <a:t>(2) cancel</a:t>
            </a:r>
          </a:p>
          <a:p>
            <a:pPr eaLnBrk="0" hangingPunct="0">
              <a:defRPr/>
            </a:pPr>
            <a:r>
              <a:rPr lang="ja-JP" altLang="en-US" sz="1600" b="1">
                <a:solidFill>
                  <a:schemeClr val="tx2"/>
                </a:solidFill>
                <a:latin typeface="Arial"/>
                <a:cs typeface="Arial" charset="0"/>
              </a:rPr>
              <a:t>“</a:t>
            </a:r>
            <a:r>
              <a:rPr lang="en-US" sz="1600" b="1">
                <a:solidFill>
                  <a:schemeClr val="tx2"/>
                </a:solidFill>
                <a:latin typeface="Times New Roman" charset="0"/>
                <a:cs typeface="Arial" charset="0"/>
              </a:rPr>
              <a:t>sent</a:t>
            </a:r>
            <a:r>
              <a:rPr lang="ja-JP" altLang="en-US" sz="1600" b="1">
                <a:solidFill>
                  <a:schemeClr val="tx2"/>
                </a:solidFill>
                <a:latin typeface="Arial"/>
                <a:cs typeface="Arial" charset="0"/>
              </a:rPr>
              <a:t>”</a:t>
            </a:r>
            <a:r>
              <a:rPr lang="en-US" sz="1600" b="1">
                <a:solidFill>
                  <a:schemeClr val="tx2"/>
                </a:solidFill>
                <a:latin typeface="Times New Roman" charset="0"/>
                <a:cs typeface="Arial" charset="0"/>
              </a:rPr>
              <a:t> events</a:t>
            </a:r>
          </a:p>
        </p:txBody>
      </p:sp>
      <p:sp>
        <p:nvSpPr>
          <p:cNvPr id="202778" name="Line 26"/>
          <p:cNvSpPr>
            <a:spLocks noChangeShapeType="1"/>
          </p:cNvSpPr>
          <p:nvPr/>
        </p:nvSpPr>
        <p:spPr bwMode="auto">
          <a:xfrm flipV="1">
            <a:off x="7200900" y="2239963"/>
            <a:ext cx="666750" cy="455612"/>
          </a:xfrm>
          <a:prstGeom prst="line">
            <a:avLst/>
          </a:prstGeom>
          <a:noFill/>
          <a:ln w="12700">
            <a:solidFill>
              <a:schemeClr val="tx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202779" name="Line 27"/>
          <p:cNvSpPr>
            <a:spLocks noChangeShapeType="1"/>
          </p:cNvSpPr>
          <p:nvPr/>
        </p:nvSpPr>
        <p:spPr bwMode="auto">
          <a:xfrm>
            <a:off x="7699375" y="1987550"/>
            <a:ext cx="719138" cy="698500"/>
          </a:xfrm>
          <a:prstGeom prst="line">
            <a:avLst/>
          </a:prstGeom>
          <a:noFill/>
          <a:ln w="50800">
            <a:solidFill>
              <a:srgbClr val="FFCC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202780" name="Line 28"/>
          <p:cNvSpPr>
            <a:spLocks noChangeShapeType="1"/>
          </p:cNvSpPr>
          <p:nvPr/>
        </p:nvSpPr>
        <p:spPr bwMode="auto">
          <a:xfrm flipV="1">
            <a:off x="7694613" y="1998663"/>
            <a:ext cx="660400" cy="730250"/>
          </a:xfrm>
          <a:prstGeom prst="line">
            <a:avLst/>
          </a:prstGeom>
          <a:noFill/>
          <a:ln w="50800">
            <a:solidFill>
              <a:srgbClr val="FFCC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202781" name="Line 29"/>
          <p:cNvSpPr>
            <a:spLocks noChangeShapeType="1"/>
          </p:cNvSpPr>
          <p:nvPr/>
        </p:nvSpPr>
        <p:spPr bwMode="auto">
          <a:xfrm>
            <a:off x="6323013" y="2495550"/>
            <a:ext cx="401637" cy="317500"/>
          </a:xfrm>
          <a:prstGeom prst="line">
            <a:avLst/>
          </a:prstGeom>
          <a:noFill/>
          <a:ln w="12700">
            <a:solidFill>
              <a:schemeClr val="tx2"/>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202782" name="Line 30"/>
          <p:cNvSpPr>
            <a:spLocks noChangeShapeType="1"/>
          </p:cNvSpPr>
          <p:nvPr/>
        </p:nvSpPr>
        <p:spPr bwMode="auto">
          <a:xfrm flipV="1">
            <a:off x="6438900" y="2166938"/>
            <a:ext cx="1333500" cy="931862"/>
          </a:xfrm>
          <a:prstGeom prst="line">
            <a:avLst/>
          </a:prstGeom>
          <a:noFill/>
          <a:ln w="12700">
            <a:solidFill>
              <a:schemeClr val="tx2"/>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202783" name="Rectangle 31"/>
          <p:cNvSpPr>
            <a:spLocks noGrp="1" noChangeArrowheads="1"/>
          </p:cNvSpPr>
          <p:nvPr>
            <p:ph type="body" idx="1"/>
          </p:nvPr>
        </p:nvSpPr>
        <p:spPr>
          <a:xfrm>
            <a:off x="152400" y="763588"/>
            <a:ext cx="4572000" cy="5534312"/>
          </a:xfrm>
        </p:spPr>
        <p:txBody>
          <a:bodyPr/>
          <a:lstStyle/>
          <a:p>
            <a:pPr eaLnBrk="1" hangingPunct="1">
              <a:lnSpc>
                <a:spcPct val="90000"/>
              </a:lnSpc>
              <a:defRPr/>
            </a:pPr>
            <a:r>
              <a:rPr lang="en-US" sz="2800" b="1" dirty="0" err="1" smtClean="0">
                <a:solidFill>
                  <a:srgbClr val="FF0000"/>
                </a:solidFill>
              </a:rPr>
              <a:t>MPI_ISend</a:t>
            </a:r>
            <a:r>
              <a:rPr lang="en-US" sz="2800" b="1" dirty="0" smtClean="0">
                <a:solidFill>
                  <a:srgbClr val="FF0000"/>
                </a:solidFill>
              </a:rPr>
              <a:t>/</a:t>
            </a:r>
            <a:r>
              <a:rPr lang="en-US" sz="2800" b="1" dirty="0" err="1" smtClean="0">
                <a:solidFill>
                  <a:srgbClr val="FF0000"/>
                </a:solidFill>
              </a:rPr>
              <a:t>MPI_Irecv</a:t>
            </a:r>
            <a:r>
              <a:rPr lang="en-US" sz="2800" dirty="0" smtClean="0"/>
              <a:t> used to send/</a:t>
            </a:r>
            <a:r>
              <a:rPr lang="en-US" sz="2800" dirty="0" err="1" smtClean="0"/>
              <a:t>recv</a:t>
            </a:r>
            <a:r>
              <a:rPr lang="en-US" sz="2800" dirty="0" smtClean="0"/>
              <a:t> off core events</a:t>
            </a:r>
          </a:p>
          <a:p>
            <a:pPr eaLnBrk="1" hangingPunct="1">
              <a:lnSpc>
                <a:spcPct val="90000"/>
              </a:lnSpc>
              <a:defRPr/>
            </a:pPr>
            <a:r>
              <a:rPr lang="en-US" sz="2800" dirty="0" smtClean="0"/>
              <a:t>Event &amp; Network memory is managed directly.</a:t>
            </a:r>
          </a:p>
          <a:p>
            <a:pPr lvl="1" eaLnBrk="1" hangingPunct="1">
              <a:lnSpc>
                <a:spcPct val="90000"/>
              </a:lnSpc>
              <a:defRPr/>
            </a:pPr>
            <a:r>
              <a:rPr lang="en-US" sz="2800" dirty="0" smtClean="0"/>
              <a:t>Pool is allocated @ startup</a:t>
            </a:r>
          </a:p>
          <a:p>
            <a:pPr eaLnBrk="1" hangingPunct="1">
              <a:lnSpc>
                <a:spcPct val="90000"/>
              </a:lnSpc>
              <a:defRPr/>
            </a:pPr>
            <a:r>
              <a:rPr lang="en-US" sz="2800" dirty="0" smtClean="0"/>
              <a:t>Event list keep sorted using a Splay Tree (</a:t>
            </a:r>
            <a:r>
              <a:rPr lang="en-US" sz="2800" dirty="0" err="1" smtClean="0"/>
              <a:t>logN</a:t>
            </a:r>
            <a:r>
              <a:rPr lang="en-US" sz="2800" dirty="0" smtClean="0"/>
              <a:t>)</a:t>
            </a:r>
          </a:p>
          <a:p>
            <a:pPr eaLnBrk="1" hangingPunct="1">
              <a:lnSpc>
                <a:spcPct val="90000"/>
              </a:lnSpc>
              <a:defRPr/>
            </a:pPr>
            <a:r>
              <a:rPr lang="en-US" sz="2800" dirty="0" smtClean="0"/>
              <a:t>LP-2-Core mapping tables are computed and not stored to avoid the need for large global LP maps</a:t>
            </a:r>
          </a:p>
        </p:txBody>
      </p:sp>
      <p:sp>
        <p:nvSpPr>
          <p:cNvPr id="31" name="Slide Number Placeholder 1"/>
          <p:cNvSpPr>
            <a:spLocks noGrp="1"/>
          </p:cNvSpPr>
          <p:nvPr>
            <p:ph type="sldNum" sz="quarter" idx="12"/>
          </p:nvPr>
        </p:nvSpPr>
        <p:spPr>
          <a:xfrm>
            <a:off x="8610600" y="6489700"/>
            <a:ext cx="384175" cy="365125"/>
          </a:xfrm>
        </p:spPr>
        <p:txBody>
          <a:bodyPr/>
          <a:lstStyle/>
          <a:p>
            <a:fld id="{69AD9993-161C-8542-8930-D8491EFB1E0E}" type="slidenum">
              <a:rPr lang="en-US" sz="1200" smtClean="0"/>
              <a:t>9</a:t>
            </a:fld>
            <a:endParaRPr lang="en-US" sz="1200" dirty="0"/>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ANL">
  <a:themeElements>
    <a:clrScheme name="Custom 7">
      <a:dk1>
        <a:srgbClr val="616161"/>
      </a:dk1>
      <a:lt1>
        <a:srgbClr val="FFFFFF"/>
      </a:lt1>
      <a:dk2>
        <a:srgbClr val="1F497D"/>
      </a:dk2>
      <a:lt2>
        <a:srgbClr val="D2D2D2"/>
      </a:lt2>
      <a:accent1>
        <a:srgbClr val="A6C4DE"/>
      </a:accent1>
      <a:accent2>
        <a:srgbClr val="D8AC28"/>
      </a:accent2>
      <a:accent3>
        <a:srgbClr val="A22B38"/>
      </a:accent3>
      <a:accent4>
        <a:srgbClr val="7AB800"/>
      </a:accent4>
      <a:accent5>
        <a:srgbClr val="9D7D9E"/>
      </a:accent5>
      <a:accent6>
        <a:srgbClr val="BF5C28"/>
      </a:accent6>
      <a:hlink>
        <a:srgbClr val="4D8ABE"/>
      </a:hlink>
      <a:folHlink>
        <a:srgbClr val="4D8ABE"/>
      </a:folHlink>
    </a:clrScheme>
    <a:fontScheme name="Blue design">
      <a:majorFont>
        <a:latin typeface="Trebuchet MS"/>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lumMod val="60000"/>
            <a:lumOff val="40000"/>
          </a:schemeClr>
        </a:solidFill>
        <a:ln w="9525" cap="flat" cmpd="sng" algn="ctr">
          <a:solidFill>
            <a:srgbClr val="4F81BD"/>
          </a:solidFill>
          <a:prstDash val="solid"/>
          <a:round/>
          <a:headEnd type="none" w="med" len="med"/>
          <a:tailEnd type="none" w="med" len="med"/>
        </a:ln>
        <a:effectLst>
          <a:outerShdw blurRad="50800" dist="38100" dir="2700000" algn="tl" rotWithShape="0">
            <a:prstClr val="black">
              <a:alpha val="40000"/>
            </a:prstClr>
          </a:outerShdw>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sz="1400" b="0" i="0" u="none" strike="noStrike" cap="none" normalizeH="0" baseline="0" dirty="0" smtClean="0">
            <a:ln>
              <a:noFill/>
            </a:ln>
            <a:solidFill>
              <a:schemeClr val="tx1"/>
            </a:solidFill>
            <a:effectLst/>
            <a:latin typeface="Calibri" pitchFamily="34" charset="0"/>
          </a:defRPr>
        </a:defPPr>
      </a:lstStyle>
    </a:spDef>
    <a:lnDef>
      <a:spPr bwMode="auto">
        <a:noFill/>
        <a:ln w="9525" cap="flat" cmpd="sng" algn="ctr">
          <a:solidFill>
            <a:srgbClr val="4F81BD"/>
          </a:solidFill>
          <a:prstDash val="solid"/>
          <a:round/>
          <a:headEnd type="none" w="med" len="med"/>
          <a:tailEnd type="arrow"/>
        </a:ln>
        <a:effectLst/>
      </a:spPr>
      <a:bodyPr/>
      <a:lstStyle/>
    </a:lnDef>
  </a:objectDefaults>
  <a:extraClrSchemeLst>
    <a:extraClrScheme>
      <a:clrScheme name="Blue design 1">
        <a:dk1>
          <a:srgbClr val="616161"/>
        </a:dk1>
        <a:lt1>
          <a:srgbClr val="FFFFFF"/>
        </a:lt1>
        <a:dk2>
          <a:srgbClr val="1F497D"/>
        </a:dk2>
        <a:lt2>
          <a:srgbClr val="D2D2D2"/>
        </a:lt2>
        <a:accent1>
          <a:srgbClr val="5C0426"/>
        </a:accent1>
        <a:accent2>
          <a:srgbClr val="9D7D9E"/>
        </a:accent2>
        <a:accent3>
          <a:srgbClr val="FFFFFF"/>
        </a:accent3>
        <a:accent4>
          <a:srgbClr val="525252"/>
        </a:accent4>
        <a:accent5>
          <a:srgbClr val="B5AAAC"/>
        </a:accent5>
        <a:accent6>
          <a:srgbClr val="8E718F"/>
        </a:accent6>
        <a:hlink>
          <a:srgbClr val="253D51"/>
        </a:hlink>
        <a:folHlink>
          <a:srgbClr val="0D204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ANL.thmx</Template>
  <TotalTime>3847</TotalTime>
  <Words>2790</Words>
  <Application>Microsoft Macintosh PowerPoint</Application>
  <PresentationFormat>On-screen Show (4:3)</PresentationFormat>
  <Paragraphs>395</Paragraphs>
  <Slides>25</Slides>
  <Notes>16</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ANL</vt:lpstr>
      <vt:lpstr>CODES: Using Parallel Discrete-Event Simulation to Model Performance and Reliability of Extreme-Scale and Distributed Data-Intensive Systems</vt:lpstr>
      <vt:lpstr>Outline</vt:lpstr>
      <vt:lpstr>Understanding Performance and Reliability issues in HPC and distributed systems</vt:lpstr>
      <vt:lpstr>Key Research Problems</vt:lpstr>
      <vt:lpstr>CODES Simulation framework for extreme-scale HPC &amp; Distributed Systems</vt:lpstr>
      <vt:lpstr>Enabling CODES: parallel discrete-event simulation</vt:lpstr>
      <vt:lpstr>PowerPoint Presentation</vt:lpstr>
      <vt:lpstr>PowerPoint Presentation</vt:lpstr>
      <vt:lpstr>ROSS: Local Control Implementation</vt:lpstr>
      <vt:lpstr>ROSS: Global Control Implementation</vt:lpstr>
      <vt:lpstr>ROSS Strong Scaling @ 1,966,080 cores</vt:lpstr>
      <vt:lpstr>CODES Pluggable Network and I/O Models</vt:lpstr>
      <vt:lpstr>CODES Pluggable Network Models: Torus</vt:lpstr>
      <vt:lpstr>CODES Pluggable Network Models: Dragonfly</vt:lpstr>
      <vt:lpstr>AFRL: Hybrid Neuromorphic Supercomputer?</vt:lpstr>
      <vt:lpstr>Neuron Model From IBM TrueNorth</vt:lpstr>
      <vt:lpstr>CODES Resilience Models: Distributed Object Storage Rebuild Simulation (P. Carns, ANL)</vt:lpstr>
      <vt:lpstr>CODES Resilience Models: Distributed Object Storage Rebuild Simulation</vt:lpstr>
      <vt:lpstr>CODES Resilience Models: Group Membership with SWIM protocol</vt:lpstr>
      <vt:lpstr>PowerPoint Presentation</vt:lpstr>
      <vt:lpstr>PowerPoint Presentation</vt:lpstr>
      <vt:lpstr>CODES Service Models: High-Energy Physics (HEP) Science Data Facility (R. Ross, M. Mubarak)</vt:lpstr>
      <vt:lpstr>CODES Service Models: High-Energy Physics (HEP) Data Facility (R. Ross, M. Mubarak)</vt:lpstr>
      <vt:lpstr>Panorama: Predictive Modeling and Diagnostic Monitoring of Extreme Science Workflows Deelman (ISI), Tierney (LBNL), Vetter (ORNL), Mandal (RENCI), Carothers (RPI)</vt:lpstr>
      <vt:lpstr>Summary, Repo access and acknowledgements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Summer of CODES 2015</dc:title>
  <dc:creator>John Jenkins</dc:creator>
  <cp:lastModifiedBy>Christopher Carothers</cp:lastModifiedBy>
  <cp:revision>473</cp:revision>
  <dcterms:created xsi:type="dcterms:W3CDTF">2015-06-23T20:21:49Z</dcterms:created>
  <dcterms:modified xsi:type="dcterms:W3CDTF">2015-09-08T09:53:07Z</dcterms:modified>
</cp:coreProperties>
</file>