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30"/>
  </p:notesMasterIdLst>
  <p:handoutMasterIdLst>
    <p:handoutMasterId r:id="rId31"/>
  </p:handoutMasterIdLst>
  <p:sldIdLst>
    <p:sldId id="256" r:id="rId2"/>
    <p:sldId id="1516" r:id="rId3"/>
    <p:sldId id="1517" r:id="rId4"/>
    <p:sldId id="1537" r:id="rId5"/>
    <p:sldId id="1538" r:id="rId6"/>
    <p:sldId id="1539" r:id="rId7"/>
    <p:sldId id="1474" r:id="rId8"/>
    <p:sldId id="1374" r:id="rId9"/>
    <p:sldId id="1529" r:id="rId10"/>
    <p:sldId id="1533" r:id="rId11"/>
    <p:sldId id="1534" r:id="rId12"/>
    <p:sldId id="1535" r:id="rId13"/>
    <p:sldId id="1518" r:id="rId14"/>
    <p:sldId id="1536" r:id="rId15"/>
    <p:sldId id="1397" r:id="rId16"/>
    <p:sldId id="1421" r:id="rId17"/>
    <p:sldId id="1399" r:id="rId18"/>
    <p:sldId id="1422" r:id="rId19"/>
    <p:sldId id="1400" r:id="rId20"/>
    <p:sldId id="1521" r:id="rId21"/>
    <p:sldId id="1522" r:id="rId22"/>
    <p:sldId id="1401" r:id="rId23"/>
    <p:sldId id="1523" r:id="rId24"/>
    <p:sldId id="1402" r:id="rId25"/>
    <p:sldId id="1405" r:id="rId26"/>
    <p:sldId id="1420" r:id="rId27"/>
    <p:sldId id="1540" r:id="rId28"/>
    <p:sldId id="148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w Treloar" initials="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00FF"/>
    <a:srgbClr val="FFFFCC"/>
    <a:srgbClr val="008A3E"/>
    <a:srgbClr val="33CCCC"/>
    <a:srgbClr val="0099CC"/>
    <a:srgbClr val="7BBE4E"/>
    <a:srgbClr val="86C35D"/>
    <a:srgbClr val="FFFF99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vertBarState="minimized" horzBarState="maximized">
    <p:restoredLeft sz="34615" autoAdjust="0"/>
    <p:restoredTop sz="70236" autoAdjust="0"/>
  </p:normalViewPr>
  <p:slideViewPr>
    <p:cSldViewPr>
      <p:cViewPr>
        <p:scale>
          <a:sx n="50" d="100"/>
          <a:sy n="50" d="100"/>
        </p:scale>
        <p:origin x="-830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7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90" d="100"/>
          <a:sy n="90" d="100"/>
        </p:scale>
        <p:origin x="-1003" y="275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/>
                </a:solidFill>
              </a:defRPr>
            </a:pPr>
            <a:r>
              <a:rPr lang="en-US" dirty="0">
                <a:solidFill>
                  <a:srgbClr val="0000FF"/>
                </a:solidFill>
              </a:rPr>
              <a:t>RDA by Sector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RDA by Sector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3"/>
            <c:bubble3D val="0"/>
            <c:spPr>
              <a:solidFill>
                <a:schemeClr val="accent2"/>
              </a:solidFill>
            </c:spPr>
          </c:dPt>
          <c:cat>
            <c:strRef>
              <c:f>Sheet1!$A$2:$A$5</c:f>
              <c:strCache>
                <c:ptCount val="4"/>
                <c:pt idx="0">
                  <c:v>Academics (61%)</c:v>
                </c:pt>
                <c:pt idx="1">
                  <c:v>Private Sector (21%)</c:v>
                </c:pt>
                <c:pt idx="2">
                  <c:v>Public Sector (11%)</c:v>
                </c:pt>
                <c:pt idx="3">
                  <c:v>Unknown (8%)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0.61</c:v>
                </c:pt>
                <c:pt idx="1">
                  <c:v>0.21</c:v>
                </c:pt>
                <c:pt idx="2">
                  <c:v>0.11</c:v>
                </c:pt>
                <c:pt idx="3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399023C-7E46-4861-95EE-B4DAB919B4F8}" type="datetimeFigureOut">
              <a:rPr lang="en-US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C519D1E-5B18-4F17-B22A-D535B755EB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5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A469D7-DAA3-4D5D-8FF1-48B3D4F4C5BF}" type="datetimeFigureOut">
              <a:rPr lang="en-US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AE9468-6EDA-492D-A22D-0CAE5875E7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27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3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30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47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41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20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78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35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4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56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3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50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53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61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39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59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19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19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22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2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671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07C51-D4FF-4E2C-A220-433C74D2D4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19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821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07C51-D4FF-4E2C-A220-433C74D2D4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9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E9468-6EDA-492D-A22D-0CAE5875E7F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2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668968-4E63-486E-ABDD-A8958F24C88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0567" tIns="45284" rIns="90567" bIns="45284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24523AA-C9CE-4C49-8FE0-54BCEDF87C50}" type="slidenum">
              <a:rPr lang="en-US" smtClean="0"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2000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77A52-5D8A-46BC-AA05-20B0F8B90C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4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0C3564-8C76-4A44-A5BE-1D1BC26289DB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ED60A-3B0F-4C53-896D-29428A7772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6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2E81A-ECBB-4E9E-BBCB-5590C684A013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1F836-44D5-4488-B95A-94EEAE7C12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11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041400"/>
          </a:xfrm>
        </p:spPr>
        <p:txBody>
          <a:bodyPr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88392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848100"/>
            <a:ext cx="88392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22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8708C-B1DB-4645-AE86-952F6DE55DD6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BE3725-B6F6-4B03-8FB8-6C70FAE4473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6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EC9DF3-87E9-4968-A9BB-CE9A5B6B248C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9199C-1207-4A34-850F-CAB8D5CCC9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6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5DD973-625B-43E5-A8EA-095614BBACD2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B38F0-3838-4F17-BD5E-456A0DF389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3ED5FE-EBDC-4816-8371-2503C36BB3C7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F9971-E4A8-4AAD-A01B-8B6C93FC87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3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46C026-3FB6-40DC-A0C8-43E1542C3551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F18F97-B688-448B-ACAD-11B8E54D69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5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65D0A-6396-49FC-B4E1-646E6B10F6EA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8F4D-12AF-4335-BB9F-75DEC0361A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5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B77071-59B3-4718-A8A6-C79BDA64C2E6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74370-783C-4A0E-B2EA-67A4E85E98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2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547787-4D45-465D-99AA-64047FB4DF35}" type="datetimeFigureOut">
              <a:rPr lang="en-US" smtClean="0"/>
              <a:pPr>
                <a:defRPr/>
              </a:pPr>
              <a:t>9/9/2013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EACC-52E6-4820-A78C-4D252EB8EDC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4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9/9/2013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7" name="Text Box 56"/>
          <p:cNvSpPr txBox="1">
            <a:spLocks noChangeArrowheads="1"/>
          </p:cNvSpPr>
          <p:nvPr userDrawn="1"/>
        </p:nvSpPr>
        <p:spPr bwMode="auto">
          <a:xfrm>
            <a:off x="7239000" y="6324600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Fran </a:t>
            </a:r>
            <a:r>
              <a:rPr lang="en-US" b="1" i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Berman</a:t>
            </a:r>
          </a:p>
        </p:txBody>
      </p:sp>
      <p:pic>
        <p:nvPicPr>
          <p:cNvPr id="8" name="Picture 7" descr="RPI 1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52401" y="6067425"/>
            <a:ext cx="2362200" cy="7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4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FF0000"/>
          </a:solidFill>
          <a:latin typeface="Arial Rounded MT Bold" pitchFamily="34" charset="0"/>
          <a:ea typeface="Arial Unicode MS" pitchFamily="34" charset="-128"/>
          <a:cs typeface="Arial Unicode MS" pitchFamily="34" charset="-128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6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hyperlink" Target="http://www.google.com/url?sa=i&amp;rct=j&amp;q=&amp;esrc=s&amp;frm=1&amp;source=images&amp;cd=&amp;cad=rja&amp;docid=5zSFSz1unpzAjM&amp;tbnid=ieP9Pa6vj0ZUNM:&amp;ved=0CAUQjRw&amp;url=http://findlogo.net/show/detail/P/pfizer-2-logo&amp;ei=nZ5dUfCzK6iy2gWzp4DACw&amp;psig=AFQjCNHngq3AZ0FmU6skyZyZQvBdbXzzYA&amp;ust=136517628249767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e/Nitrogen_Cycle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://openclipart.org/people/cybergedeon/eco_green_watering.svg" TargetMode="Externa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www.google.com/url?sa=i&amp;rct=j&amp;q=&amp;esrc=s&amp;frm=1&amp;source=images&amp;cd=&amp;cad=rja&amp;docid=I8q0joIeXHdILM&amp;tbnid=FYLgGWix4Jp8sM:&amp;ved=0CAUQjRw&amp;url=http://www.nrc-cnrc.gc.ca/eng/solutions/collaborative/wheat_index.html&amp;ei=xNueUYGYGPjH4AOwkYCoBA&amp;bvm=bv.47008514,d.dmg&amp;psig=AFQjCNFuQoPcx6WS3X72WVN_oszeAHUApw&amp;ust=1369451807762474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Rf_fzeF2C8JxhM&amp;tbnid=YCeZZTiwZl2mrM:&amp;ved=0CAUQjRw&amp;url=http://advancedcarecoalition.org/2012/08/save-the-date-2013-national-summit-on-advanced-illness-care/&amp;ei=SPFWUZHlFLO14AOP7YHIDg&amp;bvm=bv.44442042,d.dmQ&amp;psig=AFQjCNE9uPC_u3YR8XEnBxJ-KoxHuEcXHA&amp;ust=1364738724522808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e/Nitrogen_Cycle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://openclipart.org/people/cybergedeon/eco_green_watering.svg" TargetMode="Externa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e/Nitrogen_Cycle.jp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nquiries@rd-alliance.org" TargetMode="Externa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KeckTelescopes-hi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e/Nitrogen_Cycle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://openclipart.org/people/cybergedeon/eco_green_watering.svg" TargetMode="Externa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itle 1"/>
          <p:cNvSpPr>
            <a:spLocks noGrp="1"/>
          </p:cNvSpPr>
          <p:nvPr>
            <p:ph type="ctrTitle"/>
          </p:nvPr>
        </p:nvSpPr>
        <p:spPr>
          <a:xfrm>
            <a:off x="4191000" y="882860"/>
            <a:ext cx="4343400" cy="2374900"/>
          </a:xfrm>
          <a:noFill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en-US" sz="3200" b="1" dirty="0" smtClean="0">
                <a:latin typeface="Microsoft YaHei" pitchFamily="34" charset="-122"/>
                <a:ea typeface="Microsoft YaHei" pitchFamily="34" charset="-122"/>
              </a:rPr>
              <a:t>Building a Global </a:t>
            </a:r>
            <a:br>
              <a:rPr lang="en-US" sz="3200" b="1" dirty="0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sz="3200" b="1" dirty="0" smtClean="0">
                <a:latin typeface="Microsoft YaHei" pitchFamily="34" charset="-122"/>
                <a:ea typeface="Microsoft YaHei" pitchFamily="34" charset="-122"/>
              </a:rPr>
              <a:t>R</a:t>
            </a:r>
            <a:r>
              <a:rPr lang="en-US" sz="3200" dirty="0" smtClean="0">
                <a:latin typeface="Microsoft YaHei" pitchFamily="34" charset="-122"/>
                <a:ea typeface="Microsoft YaHei" pitchFamily="34" charset="-122"/>
              </a:rPr>
              <a:t>esearch </a:t>
            </a:r>
            <a:r>
              <a:rPr lang="en-US" sz="3200" b="1" dirty="0" smtClean="0">
                <a:latin typeface="Microsoft YaHei" pitchFamily="34" charset="-122"/>
                <a:ea typeface="Microsoft YaHei" pitchFamily="34" charset="-122"/>
              </a:rPr>
              <a:t>Data Community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3810000"/>
            <a:ext cx="4419600" cy="1752600"/>
          </a:xfrm>
        </p:spPr>
        <p:txBody>
          <a:bodyPr rtlCol="0">
            <a:noAutofit/>
          </a:bodyPr>
          <a:lstStyle/>
          <a:p>
            <a:pPr algn="l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Dr. Francine Berman</a:t>
            </a:r>
          </a:p>
          <a:p>
            <a:pPr algn="l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Chair, Research Data Alliance / US</a:t>
            </a:r>
          </a:p>
          <a:p>
            <a:pPr algn="l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Hamilton Distinguished Professor in Computer Science, Rensselaer Polytechnic Institute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2098" r="63782" b="13950"/>
          <a:stretch/>
        </p:blipFill>
        <p:spPr>
          <a:xfrm>
            <a:off x="762000" y="685800"/>
            <a:ext cx="2688435" cy="2688435"/>
          </a:xfrm>
          <a:prstGeom prst="ellipse">
            <a:avLst/>
          </a:prstGeom>
          <a:ln w="28575"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5000" r="26484" b="14750"/>
          <a:stretch/>
        </p:blipFill>
        <p:spPr bwMode="auto">
          <a:xfrm>
            <a:off x="609600" y="1825126"/>
            <a:ext cx="4459248" cy="404862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0000"/>
                </a:solidFill>
                <a:latin typeface="Arial Rounded MT Bold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dirty="0" smtClean="0">
                <a:cs typeface="Aharoni" pitchFamily="2" charset="-79"/>
              </a:rPr>
              <a:t>Data Economics:  </a:t>
            </a:r>
            <a:r>
              <a:rPr lang="en-US" sz="2400" dirty="0" smtClean="0">
                <a:solidFill>
                  <a:schemeClr val="tx1"/>
                </a:solidFill>
                <a:cs typeface="Aharoni" pitchFamily="2" charset="-79"/>
              </a:rPr>
              <a:t>Who Pays the Bill for Public Access to Research Data?</a:t>
            </a:r>
            <a:endParaRPr lang="en-US" sz="2400" dirty="0">
              <a:solidFill>
                <a:schemeClr val="tx1"/>
              </a:solidFill>
              <a:cs typeface="Aharoni" pitchFamily="2" charset="-79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16750" r="43984" b="25625"/>
          <a:stretch/>
        </p:blipFill>
        <p:spPr bwMode="auto">
          <a:xfrm>
            <a:off x="4632242" y="3768723"/>
            <a:ext cx="2244022" cy="24572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4458" y="6455405"/>
            <a:ext cx="3397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Science article:  Science Magazine, August 9, 2013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14857" r="21338" b="19857"/>
          <a:stretch/>
        </p:blipFill>
        <p:spPr bwMode="auto">
          <a:xfrm>
            <a:off x="3081017" y="1481252"/>
            <a:ext cx="4945307" cy="3439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810000"/>
            <a:ext cx="1310640" cy="167640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5829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6218" cy="990600"/>
          </a:xfrm>
          <a:noFill/>
        </p:spPr>
        <p:txBody>
          <a:bodyPr>
            <a:normAutofit/>
          </a:bodyPr>
          <a:lstStyle/>
          <a:p>
            <a:r>
              <a:rPr lang="en-US" sz="2400" dirty="0"/>
              <a:t>Potential </a:t>
            </a:r>
            <a:r>
              <a:rPr lang="en-US" sz="2400" dirty="0" smtClean="0"/>
              <a:t>Economic Solutions  to Support Public Access Research Data in </a:t>
            </a:r>
            <a:r>
              <a:rPr lang="en-US" sz="2400" dirty="0"/>
              <a:t>All Sectors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5715000" cy="4648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b="1" dirty="0" smtClean="0">
                <a:solidFill>
                  <a:srgbClr val="0000FF"/>
                </a:solidFill>
              </a:rPr>
              <a:t>Multiple approaches can provide Stewardship Options: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300" b="1" dirty="0" smtClean="0">
                <a:solidFill>
                  <a:srgbClr val="FF0000"/>
                </a:solidFill>
              </a:rPr>
              <a:t>PRIVATE SECTOR:</a:t>
            </a:r>
            <a:r>
              <a:rPr lang="en-US" sz="2600" b="1" dirty="0" smtClean="0">
                <a:solidFill>
                  <a:srgbClr val="FF0000"/>
                </a:solidFill>
              </a:rPr>
              <a:t>  </a:t>
            </a:r>
            <a:r>
              <a:rPr lang="en-US" sz="2600" dirty="0" smtClean="0"/>
              <a:t>Facilitate private sector stewardship of public access research data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300" b="1" dirty="0" smtClean="0">
                <a:solidFill>
                  <a:srgbClr val="FF0000"/>
                </a:solidFill>
              </a:rPr>
              <a:t>ACADEMIC SECTOR:  </a:t>
            </a:r>
            <a:r>
              <a:rPr lang="en-US" sz="2600" dirty="0" smtClean="0"/>
              <a:t>Use public sector investment to jumpstart sustainable academic sector stewardship solutions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300" b="1" dirty="0" smtClean="0">
                <a:solidFill>
                  <a:srgbClr val="FF0000"/>
                </a:solidFill>
              </a:rPr>
              <a:t>PUBLIC SECTOR:  </a:t>
            </a:r>
            <a:r>
              <a:rPr lang="en-US" sz="2600" dirty="0" smtClean="0"/>
              <a:t>Create and clarify public sector stewardship commitments for public access research data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300" b="1" dirty="0" smtClean="0">
                <a:solidFill>
                  <a:srgbClr val="FF0000"/>
                </a:solidFill>
              </a:rPr>
              <a:t>RESEARCH COMMUNITY:</a:t>
            </a:r>
            <a:r>
              <a:rPr lang="en-US" sz="2600" b="1" dirty="0" smtClean="0">
                <a:solidFill>
                  <a:srgbClr val="FF0000"/>
                </a:solidFill>
              </a:rPr>
              <a:t>  </a:t>
            </a:r>
            <a:r>
              <a:rPr lang="en-US" sz="2600" dirty="0" smtClean="0"/>
              <a:t>Encourage research culture change to take advantage of what works in the private sector</a:t>
            </a:r>
            <a:endParaRPr lang="en-US" sz="2600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41375" b="6200"/>
          <a:stretch/>
        </p:blipFill>
        <p:spPr bwMode="auto">
          <a:xfrm>
            <a:off x="6400799" y="3810000"/>
            <a:ext cx="2511718" cy="242681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8610" name="Picture 2" descr="http://findlogo.net/images/P/pfizer%202%20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52" y="3810000"/>
            <a:ext cx="832066" cy="88791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3670" r="42813" b="7447"/>
          <a:stretch/>
        </p:blipFill>
        <p:spPr bwMode="auto">
          <a:xfrm>
            <a:off x="6144002" y="1143000"/>
            <a:ext cx="2755815" cy="19937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81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07718" cy="111283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2400" dirty="0"/>
              <a:t>Data-Driven </a:t>
            </a:r>
            <a:r>
              <a:rPr lang="en-US" sz="2400" dirty="0" smtClean="0"/>
              <a:t>Research </a:t>
            </a:r>
            <a:r>
              <a:rPr lang="en-US" sz="2400" dirty="0"/>
              <a:t>Requires an Ecosystem</a:t>
            </a:r>
            <a:br>
              <a:rPr lang="en-US" sz="2400" dirty="0"/>
            </a:br>
            <a:r>
              <a:rPr lang="en-US" sz="2400" dirty="0">
                <a:solidFill>
                  <a:schemeClr val="tx1"/>
                </a:solidFill>
              </a:rPr>
              <a:t>Impact </a:t>
            </a:r>
            <a:r>
              <a:rPr lang="en-US" sz="2400" dirty="0" smtClean="0">
                <a:solidFill>
                  <a:schemeClr val="tx1"/>
                </a:solidFill>
              </a:rPr>
              <a:t> is dependent </a:t>
            </a:r>
            <a:r>
              <a:rPr lang="en-US" sz="2400" dirty="0">
                <a:solidFill>
                  <a:schemeClr val="tx1"/>
                </a:solidFill>
              </a:rPr>
              <a:t>on effective development and integration of all components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90719" y="2682684"/>
            <a:ext cx="4848162" cy="2992248"/>
            <a:chOff x="2262219" y="2144691"/>
            <a:chExt cx="4848162" cy="2992248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71682" name="Picture 2" descr="File:Nitrogen Cycle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219" y="2144691"/>
              <a:ext cx="4848162" cy="29922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858422" y="2449491"/>
              <a:ext cx="3810000" cy="455968"/>
            </a:xfrm>
            <a:prstGeom prst="rect">
              <a:avLst/>
            </a:prstGeom>
            <a:solidFill>
              <a:srgbClr val="7BBE4E"/>
            </a:solidFill>
            <a:ln>
              <a:solidFill>
                <a:srgbClr val="FF0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Data-driven Research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10823" y="3815545"/>
              <a:ext cx="3505200" cy="455968"/>
            </a:xfrm>
            <a:prstGeom prst="rect">
              <a:avLst/>
            </a:prstGeom>
            <a:solidFill>
              <a:srgbClr val="7BBE4E"/>
            </a:solidFill>
            <a:ln>
              <a:solidFill>
                <a:srgbClr val="FF0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Technical Infrastructure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9634" name="Picture 2" descr="Eco green watering icon by dominiquechappard - 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6680" r="5280" b="6920"/>
          <a:stretch/>
        </p:blipFill>
        <p:spPr bwMode="auto">
          <a:xfrm>
            <a:off x="5700681" y="897279"/>
            <a:ext cx="2926237" cy="28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9871125">
            <a:off x="7049703" y="1968316"/>
            <a:ext cx="141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Social Infrastructure</a:t>
            </a:r>
            <a:endParaRPr lang="en-US" sz="14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5718" y="3193843"/>
            <a:ext cx="2438400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Organizational Policy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Institutional Practice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Standards Bodies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Legal and Regulatory Frameworks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Economic Models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Community Organizations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…</a:t>
            </a:r>
            <a:endParaRPr lang="en-US" sz="14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389" y="4149495"/>
            <a:ext cx="1289134" cy="1732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Tools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Systems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Frameworks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Databases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Data Portals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Data Centers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…</a:t>
            </a:r>
            <a:endParaRPr lang="en-US" sz="14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235" y="2376563"/>
            <a:ext cx="1249483" cy="196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Data-driven Innovation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Results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Publications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Apps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…</a:t>
            </a:r>
          </a:p>
          <a:p>
            <a:pPr algn="ctr">
              <a:lnSpc>
                <a:spcPct val="110000"/>
              </a:lnSpc>
            </a:pPr>
            <a:endParaRPr lang="en-US" sz="1400" b="1" dirty="0" smtClean="0">
              <a:solidFill>
                <a:srgbClr val="00B050"/>
              </a:solidFill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sz="1400" b="1" dirty="0" smtClean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45718" y="4545324"/>
            <a:ext cx="2438400" cy="434396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76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750" y="116632"/>
            <a:ext cx="8195381" cy="10263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The Power of Many:  </a:t>
            </a:r>
            <a:r>
              <a:rPr lang="en-US" sz="2400" dirty="0" smtClean="0">
                <a:solidFill>
                  <a:schemeClr val="tx1"/>
                </a:solidFill>
              </a:rPr>
              <a:t>Community  effort needed to move efforts beyond individuals / institutions</a:t>
            </a:r>
            <a:endPara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051" y="1316160"/>
            <a:ext cx="5661025" cy="12239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“Just do it” </a:t>
            </a:r>
            <a:r>
              <a:rPr lang="en-US" sz="2000" dirty="0" smtClean="0">
                <a:solidFill>
                  <a:srgbClr val="0000FF"/>
                </a:solidFill>
              </a:rPr>
              <a:t>-- Focused efforts help communities drive tangible progress</a:t>
            </a:r>
          </a:p>
          <a:p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0849" y="4022847"/>
            <a:ext cx="433953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  <a:t>Development and adoption of</a:t>
            </a:r>
            <a:b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sz="12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parallel communication protocols </a:t>
            </a:r>
            <a: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  <a:t>through the </a:t>
            </a:r>
            <a:b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sz="1200" b="1" dirty="0" smtClean="0">
                <a:solidFill>
                  <a:schemeClr val="tx1"/>
                </a:solidFill>
                <a:cs typeface="Arial" pitchFamily="34" charset="0"/>
              </a:rPr>
              <a:t>MPI Forum </a:t>
            </a:r>
            <a: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  <a:t>drove a generation of advances</a:t>
            </a:r>
            <a:endParaRPr lang="en-US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3222" y="5098434"/>
            <a:ext cx="3370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  <a:t>Now 25 years old, the Internet Engineering Task Force’s mission “to make the Internet work better” has resulted in key specifications of Internet 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community standards </a:t>
            </a:r>
            <a: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  <a:t>that support innovation</a:t>
            </a:r>
            <a:endParaRPr lang="en-US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9825" y="2833235"/>
            <a:ext cx="178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  <a:t>Creation / adoption of 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data sharing policies</a:t>
            </a:r>
            <a:r>
              <a:rPr lang="en-US" sz="12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  <a:t>have accelerated research innovation</a:t>
            </a:r>
            <a:endParaRPr lang="en-US" sz="12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38" y="2270209"/>
            <a:ext cx="1600200" cy="378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43507" y="4798472"/>
            <a:ext cx="4339534" cy="1304656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51" y="3794904"/>
            <a:ext cx="2590800" cy="116072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4" r="34218" b="8245"/>
          <a:stretch/>
        </p:blipFill>
        <p:spPr bwMode="auto">
          <a:xfrm>
            <a:off x="5773222" y="1342178"/>
            <a:ext cx="2961909" cy="147605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48293" y="2930111"/>
            <a:ext cx="3429000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  <a:t>Development of a 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public access </a:t>
            </a:r>
            <a:r>
              <a:rPr lang="en-US" sz="1200" dirty="0" smtClean="0">
                <a:cs typeface="Arial" pitchFamily="34" charset="0"/>
              </a:rPr>
              <a:t>to shared</a:t>
            </a:r>
            <a:br>
              <a:rPr lang="en-US" sz="1200" dirty="0" smtClean="0">
                <a:cs typeface="Arial" pitchFamily="34" charset="0"/>
              </a:rPr>
            </a:br>
            <a:r>
              <a:rPr lang="en-US" sz="1200" dirty="0" smtClean="0">
                <a:cs typeface="Arial" pitchFamily="34" charset="0"/>
              </a:rPr>
              <a:t> data collection enabling new results </a:t>
            </a:r>
            <a:r>
              <a:rPr lang="en-US" sz="1200" dirty="0" smtClean="0">
                <a:solidFill>
                  <a:schemeClr val="tx1"/>
                </a:solidFill>
                <a:cs typeface="Arial" pitchFamily="34" charset="0"/>
              </a:rPr>
              <a:t>for Alzheimer’s</a:t>
            </a:r>
            <a:endParaRPr lang="en-US" sz="12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14200" r="50000" b="32759"/>
          <a:stretch/>
        </p:blipFill>
        <p:spPr bwMode="auto">
          <a:xfrm>
            <a:off x="421290" y="2105917"/>
            <a:ext cx="2459325" cy="170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4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5410200" cy="1209568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Aharoni" pitchFamily="2" charset="-79"/>
              </a:rPr>
              <a:t>Development of Data Sharing Infrastructure has emerged as a Global Priority</a:t>
            </a:r>
            <a:endParaRPr lang="en-US" sz="2400" dirty="0">
              <a:cs typeface="Aharoni" pitchFamily="2" charset="-79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21596" r="37063" b="38804"/>
          <a:stretch/>
        </p:blipFill>
        <p:spPr bwMode="auto">
          <a:xfrm>
            <a:off x="5791200" y="256276"/>
            <a:ext cx="2697358" cy="15725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9272" r="69384" b="58737"/>
          <a:stretch/>
        </p:blipFill>
        <p:spPr bwMode="auto">
          <a:xfrm>
            <a:off x="2895600" y="1236715"/>
            <a:ext cx="2207511" cy="73583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23829" r="37250" b="17447"/>
          <a:stretch/>
        </p:blipFill>
        <p:spPr bwMode="auto">
          <a:xfrm>
            <a:off x="685800" y="2274513"/>
            <a:ext cx="2451351" cy="18106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7" y="4678141"/>
            <a:ext cx="2461953" cy="583653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34362" r="30313" b="7553"/>
          <a:stretch/>
        </p:blipFill>
        <p:spPr bwMode="auto">
          <a:xfrm>
            <a:off x="3581400" y="5170112"/>
            <a:ext cx="2597461" cy="128174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1" t="38830" r="39875" b="11702"/>
          <a:stretch/>
        </p:blipFill>
        <p:spPr bwMode="auto">
          <a:xfrm>
            <a:off x="6720840" y="2274513"/>
            <a:ext cx="1474735" cy="200512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13625" r="24699" b="47886"/>
          <a:stretch/>
        </p:blipFill>
        <p:spPr bwMode="auto">
          <a:xfrm>
            <a:off x="6477000" y="4693381"/>
            <a:ext cx="2294902" cy="121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2098" r="63782" b="13950"/>
          <a:stretch/>
        </p:blipFill>
        <p:spPr>
          <a:xfrm>
            <a:off x="3596640" y="2122113"/>
            <a:ext cx="2688435" cy="2688435"/>
          </a:xfrm>
          <a:prstGeom prst="ellipse">
            <a:avLst/>
          </a:prstGeom>
          <a:ln w="28575"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177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68"/>
          <a:stretch/>
        </p:blipFill>
        <p:spPr>
          <a:xfrm>
            <a:off x="4759629" y="1143000"/>
            <a:ext cx="3889071" cy="2057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25880"/>
            <a:ext cx="5257800" cy="448059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000" dirty="0" smtClean="0">
                <a:ea typeface="Arial Unicode MS" pitchFamily="34" charset="-128"/>
              </a:rPr>
              <a:t>Global community-driven </a:t>
            </a:r>
            <a:br>
              <a:rPr lang="en-US" sz="2000" dirty="0" smtClean="0">
                <a:ea typeface="Arial Unicode MS" pitchFamily="34" charset="-128"/>
              </a:rPr>
            </a:br>
            <a:r>
              <a:rPr lang="en-US" sz="2000" dirty="0" smtClean="0">
                <a:ea typeface="Arial Unicode MS" pitchFamily="34" charset="-128"/>
              </a:rPr>
              <a:t>organization launched in </a:t>
            </a:r>
            <a:br>
              <a:rPr lang="en-US" sz="2000" dirty="0" smtClean="0">
                <a:ea typeface="Arial Unicode MS" pitchFamily="34" charset="-128"/>
              </a:rPr>
            </a:br>
            <a:r>
              <a:rPr lang="en-US" sz="2000" dirty="0" smtClean="0">
                <a:ea typeface="Arial Unicode MS" pitchFamily="34" charset="-128"/>
              </a:rPr>
              <a:t>March 2013 to accelerate </a:t>
            </a:r>
            <a:br>
              <a:rPr lang="en-US" sz="2000" dirty="0" smtClean="0">
                <a:ea typeface="Arial Unicode MS" pitchFamily="34" charset="-128"/>
              </a:rPr>
            </a:br>
            <a:r>
              <a:rPr lang="en-US" sz="2000" dirty="0" smtClean="0">
                <a:ea typeface="Arial Unicode MS" pitchFamily="34" charset="-128"/>
              </a:rPr>
              <a:t>data-driven innovation</a:t>
            </a: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en-US" sz="2000" dirty="0" smtClean="0">
                <a:ea typeface="Arial Unicode MS" pitchFamily="34" charset="-128"/>
              </a:rPr>
              <a:t>RDA focus is on building the </a:t>
            </a:r>
            <a:r>
              <a:rPr lang="en-US" sz="2000" b="1" dirty="0" smtClean="0">
                <a:solidFill>
                  <a:srgbClr val="0000FF"/>
                </a:solidFill>
                <a:ea typeface="Arial Unicode MS" pitchFamily="34" charset="-128"/>
              </a:rPr>
              <a:t>social, organizational and technical infrastructure</a:t>
            </a:r>
            <a:r>
              <a:rPr lang="en-US" sz="2000" dirty="0" smtClean="0">
                <a:solidFill>
                  <a:srgbClr val="0000FF"/>
                </a:solidFill>
                <a:ea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a typeface="Arial Unicode MS" pitchFamily="34" charset="-128"/>
              </a:rPr>
              <a:t> </a:t>
            </a:r>
            <a:r>
              <a:rPr lang="en-US" sz="2000" dirty="0" smtClean="0">
                <a:ea typeface="Arial Unicode MS" pitchFamily="34" charset="-128"/>
              </a:rPr>
              <a:t>to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ea typeface="Arial Unicode MS" pitchFamily="34" charset="-128"/>
              </a:rPr>
              <a:t>reduce barriers to data sharing and exchange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ea typeface="Arial Unicode MS" pitchFamily="34" charset="-128"/>
              </a:rPr>
              <a:t>accelerate the development of coordinated global data infrastructure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9445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Aharoni" pitchFamily="2" charset="-79"/>
              </a:rPr>
              <a:t>The Research Data Alliance (RDA)</a:t>
            </a:r>
            <a:endParaRPr lang="en-US" sz="2400" dirty="0">
              <a:cs typeface="Aharoni" pitchFamily="2" charset="-79"/>
            </a:endParaRPr>
          </a:p>
        </p:txBody>
      </p:sp>
      <p:pic>
        <p:nvPicPr>
          <p:cNvPr id="70658" name="Picture 2" descr="C:\Users\bermaf\Documents\Transfer\fran\Data Matters\RDA\Photos\Launch -- funders 1_files\DSC04240_l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628900" cy="17526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0034"/>
            <a:ext cx="47244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ea typeface="Arial Unicode MS" pitchFamily="34" charset="-128"/>
              </a:rPr>
              <a:t>Common metadata standards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ea typeface="Arial Unicode MS" pitchFamily="34" charset="-128"/>
              </a:rPr>
              <a:t>Interoperability / integration framework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ea typeface="Arial Unicode MS" pitchFamily="34" charset="-128"/>
              </a:rPr>
              <a:t>Data access and preservation policy and practice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ea typeface="Arial Unicode MS" pitchFamily="34" charset="-128"/>
              </a:rPr>
              <a:t>Harmonized standards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ea typeface="Arial Unicode MS" pitchFamily="34" charset="-128"/>
              </a:rPr>
              <a:t>Common economic model for sustaining data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ea typeface="Arial Unicode MS" pitchFamily="34" charset="-128"/>
              </a:rPr>
              <a:t>Digital object identifiers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ea typeface="Arial Unicode MS" pitchFamily="34" charset="-128"/>
              </a:rPr>
              <a:t>Tools for data discoverability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ea typeface="Arial Unicode MS" pitchFamily="34" charset="-128"/>
              </a:rPr>
              <a:t>Etc. …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9810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Aharoni" pitchFamily="2" charset="-79"/>
              </a:rPr>
              <a:t>Goal of RDA Infrastructure:  </a:t>
            </a:r>
            <a:r>
              <a:rPr lang="en-US" sz="2400" dirty="0" smtClean="0">
                <a:solidFill>
                  <a:schemeClr val="tx1"/>
                </a:solidFill>
                <a:cs typeface="Aharoni" pitchFamily="2" charset="-79"/>
              </a:rPr>
              <a:t>Support Data Sharing and Interoperability Across Cultures, Scales, Technologies</a:t>
            </a:r>
            <a:endParaRPr lang="en-US" sz="2400" dirty="0">
              <a:solidFill>
                <a:schemeClr val="tx1"/>
              </a:solidFill>
              <a:cs typeface="Aharoni" pitchFamily="2" charset="-79"/>
            </a:endParaRPr>
          </a:p>
        </p:txBody>
      </p:sp>
      <p:pic>
        <p:nvPicPr>
          <p:cNvPr id="1026" name="Picture 2" descr="http://images.frys.com/art/product/300x300/1769513.01.pro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35" y="1340768"/>
            <a:ext cx="2232248" cy="223224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8889" r="5000" b="15000"/>
          <a:stretch/>
        </p:blipFill>
        <p:spPr>
          <a:xfrm>
            <a:off x="6305539" y="4293096"/>
            <a:ext cx="1985155" cy="1668505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5452020" y="3708321"/>
            <a:ext cx="2720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Harmonized standards</a:t>
            </a:r>
            <a:endParaRPr lang="en-US" sz="1600" b="0" dirty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7817" y="4889211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Policy and Practice</a:t>
            </a:r>
            <a:endParaRPr lang="en-US" sz="1600" b="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8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28600"/>
            <a:ext cx="5381768" cy="1143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cs typeface="Aharoni" pitchFamily="2" charset="-79"/>
              </a:rPr>
              <a:t>RDA Launch  March 2013 </a:t>
            </a:r>
            <a:r>
              <a:rPr lang="en-US" sz="2400" dirty="0" smtClean="0">
                <a:solidFill>
                  <a:schemeClr val="tx1"/>
                </a:solidFill>
                <a:cs typeface="Aharoni" pitchFamily="2" charset="-79"/>
              </a:rPr>
              <a:t>Gothenburg, Sweden</a:t>
            </a:r>
            <a:br>
              <a:rPr lang="en-US" sz="2400" dirty="0" smtClean="0">
                <a:solidFill>
                  <a:schemeClr val="tx1"/>
                </a:solidFill>
                <a:cs typeface="Aharoni" pitchFamily="2" charset="-79"/>
              </a:rPr>
            </a:br>
            <a:endParaRPr lang="en-US" sz="2400" dirty="0">
              <a:solidFill>
                <a:schemeClr val="tx1"/>
              </a:solidFill>
              <a:cs typeface="Aharoni" pitchFamily="2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1000" y="1145603"/>
            <a:ext cx="5029200" cy="182619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smtClean="0">
                <a:ea typeface="Arial Unicode MS" pitchFamily="34" charset="-128"/>
              </a:rPr>
              <a:t>Over 200 participants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smtClean="0">
                <a:ea typeface="Arial Unicode MS" pitchFamily="34" charset="-128"/>
              </a:rPr>
              <a:t>31 countries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smtClean="0">
                <a:ea typeface="Arial Unicode MS" pitchFamily="34" charset="-128"/>
              </a:rPr>
              <a:t>5 continents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smtClean="0">
                <a:ea typeface="Arial Unicode MS" pitchFamily="34" charset="-128"/>
              </a:rPr>
              <a:t>&gt; 6,400 tweets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smtClean="0">
                <a:ea typeface="Arial Unicode MS" pitchFamily="34" charset="-128"/>
              </a:rPr>
              <a:t>Public, private, academic sectors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smtClean="0">
                <a:ea typeface="Arial Unicode MS" pitchFamily="34" charset="-128"/>
              </a:rPr>
              <a:t>High-profile Govt. and Science speakers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210353" cy="2407765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25744" r="32374" b="54469"/>
          <a:stretch/>
        </p:blipFill>
        <p:spPr bwMode="auto">
          <a:xfrm>
            <a:off x="714233" y="3352800"/>
            <a:ext cx="3505200" cy="2556734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1980" y="6446222"/>
            <a:ext cx="2744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 photo courtesy of Leif </a:t>
            </a:r>
            <a:r>
              <a:rPr lang="en-US" sz="1200" dirty="0" err="1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Laaksonen</a:t>
            </a:r>
            <a:endParaRPr lang="en-US" sz="1200" dirty="0">
              <a:solidFill>
                <a:schemeClr val="accent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42622" r="42635" b="34897"/>
          <a:stretch/>
        </p:blipFill>
        <p:spPr bwMode="auto">
          <a:xfrm>
            <a:off x="4705064" y="2971800"/>
            <a:ext cx="4144089" cy="909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45467" r="42273" b="34088"/>
          <a:stretch/>
        </p:blipFill>
        <p:spPr bwMode="auto">
          <a:xfrm>
            <a:off x="4705065" y="5282682"/>
            <a:ext cx="4144089" cy="813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59125" r="41977" b="17688"/>
          <a:stretch/>
        </p:blipFill>
        <p:spPr bwMode="auto">
          <a:xfrm>
            <a:off x="4705064" y="4100475"/>
            <a:ext cx="4144090" cy="923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183655" cy="533400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cs typeface="Aharoni" pitchFamily="2" charset="-79"/>
              </a:rPr>
              <a:t>CREATE </a:t>
            </a:r>
            <a:r>
              <a:rPr lang="en-US" sz="2400" dirty="0">
                <a:cs typeface="Aharoni" pitchFamily="2" charset="-79"/>
                <a:sym typeface="Wingdings" pitchFamily="2" charset="2"/>
              </a:rPr>
              <a:t> ADOPT  </a:t>
            </a:r>
            <a:r>
              <a:rPr lang="en-US" sz="2400" dirty="0" smtClean="0">
                <a:cs typeface="Aharoni" pitchFamily="2" charset="-79"/>
                <a:sym typeface="Wingdings" pitchFamily="2" charset="2"/>
              </a:rPr>
              <a:t>USE  </a:t>
            </a:r>
            <a:br>
              <a:rPr lang="en-US" sz="2400" dirty="0" smtClean="0">
                <a:cs typeface="Aharoni" pitchFamily="2" charset="-79"/>
                <a:sym typeface="Wingdings" pitchFamily="2" charset="2"/>
              </a:rPr>
            </a:br>
            <a:endParaRPr lang="en-US" sz="2400" dirty="0"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762000"/>
            <a:ext cx="8382000" cy="5181600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1800" b="1" dirty="0">
                <a:ea typeface="Arial Unicode MS" pitchFamily="34" charset="-128"/>
              </a:rPr>
              <a:t>RDA Members come together as</a:t>
            </a:r>
          </a:p>
          <a:p>
            <a:r>
              <a:rPr lang="en-US" sz="1800" b="1" dirty="0">
                <a:solidFill>
                  <a:srgbClr val="FF0000"/>
                </a:solidFill>
                <a:ea typeface="Arial Unicode MS" pitchFamily="34" charset="-128"/>
              </a:rPr>
              <a:t>Working Groups </a:t>
            </a:r>
            <a:r>
              <a:rPr lang="en-US" sz="1800" dirty="0">
                <a:ea typeface="Arial Unicode MS" pitchFamily="34" charset="-128"/>
              </a:rPr>
              <a:t>– 12-18 month efforts to build, adopt, and use specific pieces of infrastructure</a:t>
            </a:r>
          </a:p>
          <a:p>
            <a:r>
              <a:rPr lang="en-US" sz="1800" b="1" dirty="0">
                <a:solidFill>
                  <a:srgbClr val="FF0000"/>
                </a:solidFill>
                <a:ea typeface="Arial Unicode MS" pitchFamily="34" charset="-128"/>
              </a:rPr>
              <a:t>Interest Groups </a:t>
            </a:r>
            <a:r>
              <a:rPr lang="en-US" sz="1800" dirty="0">
                <a:ea typeface="Arial Unicode MS" pitchFamily="34" charset="-128"/>
              </a:rPr>
              <a:t>– longer-lived discussion </a:t>
            </a:r>
            <a:r>
              <a:rPr lang="en-US" sz="1800" dirty="0" err="1">
                <a:ea typeface="Arial Unicode MS" pitchFamily="34" charset="-128"/>
              </a:rPr>
              <a:t>fora</a:t>
            </a:r>
            <a:r>
              <a:rPr lang="en-US" sz="1800" dirty="0">
                <a:ea typeface="Arial Unicode MS" pitchFamily="34" charset="-128"/>
              </a:rPr>
              <a:t> that spawn Working Groups as specific pieces of infrastructure to build are identified.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1800" b="1" dirty="0" smtClean="0">
                <a:ea typeface="Arial Unicode MS" pitchFamily="34" charset="-128"/>
                <a:sym typeface="Wingdings" pitchFamily="2" charset="2"/>
              </a:rPr>
              <a:t>RDA efforts focus on the development and use of data </a:t>
            </a:r>
            <a:r>
              <a:rPr lang="en-US" sz="1800" b="1" dirty="0">
                <a:ea typeface="Arial Unicode MS" pitchFamily="34" charset="-128"/>
                <a:sym typeface="Wingdings" pitchFamily="2" charset="2"/>
              </a:rPr>
              <a:t>sharing </a:t>
            </a:r>
            <a:r>
              <a:rPr lang="en-US" sz="1800" b="1" dirty="0" smtClean="0">
                <a:ea typeface="Arial Unicode MS" pitchFamily="34" charset="-128"/>
                <a:sym typeface="Wingdings" pitchFamily="2" charset="2"/>
              </a:rPr>
              <a:t>infrastructure</a:t>
            </a:r>
          </a:p>
          <a:p>
            <a:r>
              <a:rPr lang="en-US" sz="1800" b="1" dirty="0" smtClean="0">
                <a:solidFill>
                  <a:srgbClr val="0000FF"/>
                </a:solidFill>
                <a:ea typeface="Arial Unicode MS" pitchFamily="34" charset="-128"/>
              </a:rPr>
              <a:t>Focused pieces </a:t>
            </a:r>
            <a:r>
              <a:rPr lang="en-US" sz="1800" b="1" dirty="0">
                <a:solidFill>
                  <a:srgbClr val="0000FF"/>
                </a:solidFill>
                <a:ea typeface="Arial Unicode MS" pitchFamily="34" charset="-128"/>
              </a:rPr>
              <a:t>of </a:t>
            </a:r>
            <a:r>
              <a:rPr lang="en-US" sz="1800" b="1" dirty="0" smtClean="0">
                <a:solidFill>
                  <a:srgbClr val="0000FF"/>
                </a:solidFill>
                <a:ea typeface="Arial Unicode MS" pitchFamily="34" charset="-128"/>
              </a:rPr>
              <a:t>adopted code, policy, infrastructure, standards, or best </a:t>
            </a:r>
            <a:r>
              <a:rPr lang="en-US" sz="1800" b="1" dirty="0">
                <a:solidFill>
                  <a:srgbClr val="0000FF"/>
                </a:solidFill>
                <a:ea typeface="Arial Unicode MS" pitchFamily="34" charset="-128"/>
              </a:rPr>
              <a:t>practices </a:t>
            </a:r>
            <a:r>
              <a:rPr lang="en-US" sz="1800" dirty="0">
                <a:ea typeface="Arial Unicode MS" pitchFamily="34" charset="-128"/>
              </a:rPr>
              <a:t>that enable </a:t>
            </a:r>
            <a:r>
              <a:rPr lang="en-US" sz="1800" dirty="0" smtClean="0">
                <a:ea typeface="Arial Unicode MS" pitchFamily="34" charset="-128"/>
              </a:rPr>
              <a:t>data sharing</a:t>
            </a:r>
            <a:endParaRPr lang="en-US" sz="1800" i="1" dirty="0">
              <a:ea typeface="Arial Unicode MS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rgbClr val="0000FF"/>
                </a:solidFill>
                <a:ea typeface="Arial Unicode MS" pitchFamily="34" charset="-128"/>
              </a:rPr>
              <a:t>“</a:t>
            </a:r>
            <a:r>
              <a:rPr lang="en-US" sz="1800" b="1" dirty="0">
                <a:solidFill>
                  <a:srgbClr val="0000FF"/>
                </a:solidFill>
                <a:ea typeface="Arial Unicode MS" pitchFamily="34" charset="-128"/>
              </a:rPr>
              <a:t>Harvestable” efforts </a:t>
            </a:r>
            <a:r>
              <a:rPr lang="en-US" sz="1800" dirty="0">
                <a:ea typeface="Arial Unicode MS" pitchFamily="34" charset="-128"/>
              </a:rPr>
              <a:t>for which </a:t>
            </a:r>
            <a:r>
              <a:rPr lang="en-US" sz="1800" dirty="0" smtClean="0">
                <a:ea typeface="Arial Unicode MS" pitchFamily="34" charset="-128"/>
              </a:rPr>
              <a:t>12-18 months </a:t>
            </a:r>
            <a:r>
              <a:rPr lang="en-US" sz="1800" dirty="0">
                <a:ea typeface="Arial Unicode MS" pitchFamily="34" charset="-128"/>
              </a:rPr>
              <a:t>of work can eliminate </a:t>
            </a:r>
            <a:r>
              <a:rPr lang="en-US" sz="1800" dirty="0" smtClean="0">
                <a:ea typeface="Arial Unicode MS" pitchFamily="34" charset="-128"/>
              </a:rPr>
              <a:t>a </a:t>
            </a:r>
            <a:r>
              <a:rPr lang="en-US" sz="1800" dirty="0">
                <a:ea typeface="Arial Unicode MS" pitchFamily="34" charset="-128"/>
              </a:rPr>
              <a:t>roadblock </a:t>
            </a:r>
            <a:endParaRPr lang="en-US" sz="1800" dirty="0" smtClean="0">
              <a:ea typeface="Arial Unicode MS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rgbClr val="0000FF"/>
                </a:solidFill>
                <a:ea typeface="Arial Unicode MS" pitchFamily="34" charset="-128"/>
              </a:rPr>
              <a:t>Efforts </a:t>
            </a:r>
            <a:r>
              <a:rPr lang="en-US" sz="1800" b="1" dirty="0">
                <a:solidFill>
                  <a:srgbClr val="0000FF"/>
                </a:solidFill>
                <a:ea typeface="Arial Unicode MS" pitchFamily="34" charset="-128"/>
              </a:rPr>
              <a:t>that have substantive applicability </a:t>
            </a:r>
            <a:r>
              <a:rPr lang="en-US" sz="1800" dirty="0">
                <a:ea typeface="Arial Unicode MS" pitchFamily="34" charset="-128"/>
              </a:rPr>
              <a:t>to </a:t>
            </a:r>
            <a:r>
              <a:rPr lang="en-US" sz="1800" dirty="0" smtClean="0">
                <a:ea typeface="Arial Unicode MS" pitchFamily="34" charset="-128"/>
              </a:rPr>
              <a:t>groups within the data </a:t>
            </a:r>
            <a:r>
              <a:rPr lang="en-US" sz="1800" dirty="0">
                <a:ea typeface="Arial Unicode MS" pitchFamily="34" charset="-128"/>
              </a:rPr>
              <a:t>community, but may not apply to everyone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0000FF"/>
                </a:solidFill>
                <a:ea typeface="Arial Unicode MS" pitchFamily="34" charset="-128"/>
              </a:rPr>
              <a:t>Efforts for which working scientists and researchers can start </a:t>
            </a:r>
            <a:r>
              <a:rPr lang="en-US" sz="1800" b="1" dirty="0" smtClean="0">
                <a:solidFill>
                  <a:srgbClr val="0000FF"/>
                </a:solidFill>
                <a:ea typeface="Arial Unicode MS" pitchFamily="34" charset="-128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2618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001000" cy="962744"/>
          </a:xfrm>
        </p:spPr>
        <p:txBody>
          <a:bodyPr>
            <a:noAutofit/>
          </a:bodyPr>
          <a:lstStyle/>
          <a:p>
            <a:r>
              <a:rPr lang="en-US" sz="2400" dirty="0" smtClean="0">
                <a:cs typeface="Aharoni" pitchFamily="2" charset="-79"/>
              </a:rPr>
              <a:t>RDA Interest Groups focusing </a:t>
            </a:r>
            <a:r>
              <a:rPr lang="en-US" sz="2400" dirty="0">
                <a:cs typeface="Aharoni" pitchFamily="2" charset="-79"/>
              </a:rPr>
              <a:t>on </a:t>
            </a:r>
            <a:r>
              <a:rPr lang="en-US" sz="2400" dirty="0" smtClean="0">
                <a:cs typeface="Aharoni" pitchFamily="2" charset="-79"/>
              </a:rPr>
              <a:t>what infrastructure is needed for data sharing and exchange</a:t>
            </a:r>
            <a:endParaRPr lang="en-US" sz="2400" dirty="0">
              <a:cs typeface="Aharoni" pitchFamily="2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" y="1371600"/>
            <a:ext cx="7696201" cy="4600606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dirty="0" smtClean="0">
                <a:solidFill>
                  <a:srgbClr val="0000FF"/>
                </a:solidFill>
              </a:rPr>
              <a:t>Current RDA Interest Groups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Agricultural Data Interoperability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Big Data Analytics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Brokering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Data in Context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Defining Urban Data Exchange for Science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Engagement </a:t>
            </a:r>
            <a:r>
              <a:rPr lang="en-US" sz="1800" dirty="0" err="1" smtClean="0"/>
              <a:t>Gorup</a:t>
            </a:r>
            <a:endParaRPr lang="en-US" sz="18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Legal Interoperability (joint with CODATA)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Marine Data Harmonization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Data Citation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Preservation e-Infrastructure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Publishing Data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Repository Audit and Certification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Structural Biology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Community Capability Model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smtClean="0"/>
              <a:t>UPC Code for Data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Digital Practices in History and </a:t>
            </a:r>
            <a:r>
              <a:rPr lang="en-US" sz="1800" dirty="0" err="1"/>
              <a:t>Enthnography</a:t>
            </a:r>
            <a:endParaRPr lang="en-US" sz="18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b="1" dirty="0" smtClean="0"/>
              <a:t> …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08830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ecue.com/i/Crowd-for-The-Black-Keys-eecue_32176_boha_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45" y="979143"/>
            <a:ext cx="2564541" cy="18176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30" name="Picture 6" descr="http://solarroadways.com/images/faq/earthquake%20road%20damage%2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5" y="1289066"/>
            <a:ext cx="3429150" cy="2426381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22402" y="1320759"/>
            <a:ext cx="3429150" cy="1719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likely impact of a large-scale earthquake?</a:t>
            </a:r>
            <a:endParaRPr 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nrc-cnrc.gc.ca/obj/images/solutions-solutions/collaborative-collaboration/wheat_span4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14" y="3457147"/>
            <a:ext cx="3709265" cy="146974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079" y="995167"/>
            <a:ext cx="2448272" cy="1110422"/>
          </a:xfrm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disease spread in large urban populations? </a:t>
            </a:r>
          </a:p>
          <a:p>
            <a:pPr marL="0" indent="0">
              <a:lnSpc>
                <a:spcPct val="130000"/>
              </a:lnSpc>
              <a:buNone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02" y="0"/>
            <a:ext cx="8390084" cy="9810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Research Data Driving Solutions to Complex Science and Societal Challenges</a:t>
            </a:r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93314" y="4192021"/>
            <a:ext cx="3709265" cy="792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increase </a:t>
            </a:r>
            <a:b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wheat yields? 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6853" y="1320759"/>
            <a:ext cx="2298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Disease spread models couple</a:t>
            </a:r>
          </a:p>
          <a:p>
            <a:r>
              <a:rPr lang="en-US" sz="1600" b="0" dirty="0" smtClean="0"/>
              <a:t>Medical data with</a:t>
            </a:r>
          </a:p>
          <a:p>
            <a:r>
              <a:rPr lang="en-US" sz="1600" b="0" dirty="0" smtClean="0"/>
              <a:t>Population data,</a:t>
            </a:r>
          </a:p>
          <a:p>
            <a:r>
              <a:rPr lang="en-US" sz="1600" b="0" dirty="0" err="1" smtClean="0"/>
              <a:t>Envt</a:t>
            </a:r>
            <a:r>
              <a:rPr lang="en-US" sz="1600" b="0" dirty="0" smtClean="0"/>
              <a:t>. Data, </a:t>
            </a:r>
          </a:p>
          <a:p>
            <a:r>
              <a:rPr lang="en-US" sz="1600" dirty="0" smtClean="0"/>
              <a:t>Org. Data </a:t>
            </a:r>
            <a:r>
              <a:rPr lang="en-US" sz="1600" b="0" dirty="0" smtClean="0"/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265" y="4018953"/>
            <a:ext cx="3236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Earthquake simulations integrate</a:t>
            </a:r>
          </a:p>
          <a:p>
            <a:r>
              <a:rPr lang="en-US" sz="1600" b="0" dirty="0"/>
              <a:t>F</a:t>
            </a:r>
            <a:r>
              <a:rPr lang="en-US" sz="1600" b="0" dirty="0" smtClean="0"/>
              <a:t>ault geometry data with</a:t>
            </a:r>
          </a:p>
          <a:p>
            <a:r>
              <a:rPr lang="en-US" sz="1600" b="0" dirty="0" smtClean="0"/>
              <a:t>Subsurface data,</a:t>
            </a:r>
          </a:p>
          <a:p>
            <a:r>
              <a:rPr lang="en-US" sz="1600" b="0" dirty="0" smtClean="0"/>
              <a:t>Structure data,</a:t>
            </a:r>
          </a:p>
          <a:p>
            <a:r>
              <a:rPr lang="en-US" sz="1600" b="0" dirty="0" smtClean="0"/>
              <a:t>Population data,</a:t>
            </a:r>
          </a:p>
          <a:p>
            <a:r>
              <a:rPr lang="en-US" sz="1600" b="0" dirty="0" smtClean="0"/>
              <a:t>Physical infrastructure data, …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3314" y="4984076"/>
            <a:ext cx="4749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Productivity analysis leverages interoperability of</a:t>
            </a:r>
          </a:p>
          <a:p>
            <a:r>
              <a:rPr lang="en-US" sz="1600" b="0" dirty="0" err="1" smtClean="0"/>
              <a:t>Germplasm</a:t>
            </a:r>
            <a:r>
              <a:rPr lang="en-US" sz="1600" b="0" dirty="0" smtClean="0"/>
              <a:t> data with</a:t>
            </a:r>
          </a:p>
          <a:p>
            <a:r>
              <a:rPr lang="en-US" sz="1600" b="0" dirty="0" smtClean="0"/>
              <a:t>Genetic and phenotypic data,</a:t>
            </a:r>
          </a:p>
          <a:p>
            <a:r>
              <a:rPr lang="en-US" sz="1600" b="0" dirty="0" smtClean="0"/>
              <a:t>Statistical data,</a:t>
            </a:r>
          </a:p>
          <a:p>
            <a:r>
              <a:rPr lang="en-US" sz="1600" b="0" dirty="0" smtClean="0"/>
              <a:t>Bibliographic data,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2448" y="6508611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accent5"/>
                </a:solidFill>
              </a:rPr>
              <a:t>Fran Berman</a:t>
            </a:r>
            <a:endParaRPr lang="en-US" sz="14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76" y="274638"/>
            <a:ext cx="5448064" cy="1104051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Aharoni" pitchFamily="2" charset="-79"/>
              </a:rPr>
              <a:t>RDA Digital History and Ethnography Interest Group</a:t>
            </a:r>
            <a:endParaRPr lang="en-US" sz="2400" dirty="0"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836" y="1846184"/>
            <a:ext cx="3680224" cy="4371736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</a:pP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factors increase your risk of getting asthma?  </a:t>
            </a:r>
          </a:p>
          <a:p>
            <a:pPr marL="457200" indent="-457200">
              <a:spcBef>
                <a:spcPts val="1800"/>
              </a:spcBef>
            </a:pP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factors increase your ability to get better?</a:t>
            </a:r>
          </a:p>
          <a:p>
            <a:pPr marL="457200" indent="-457200">
              <a:spcBef>
                <a:spcPts val="1800"/>
              </a:spcBef>
            </a:pP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do organizations respond to asthma?</a:t>
            </a:r>
          </a:p>
          <a:p>
            <a:pPr marL="457200" indent="-457200">
              <a:spcBef>
                <a:spcPts val="1800"/>
              </a:spcBef>
            </a:pP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do communities respond to asthma?</a:t>
            </a:r>
          </a:p>
          <a:p>
            <a:pPr>
              <a:spcBef>
                <a:spcPts val="1800"/>
              </a:spcBef>
            </a:pPr>
            <a:endParaRPr lang="en-US" sz="20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65415" r="58508" b="1033"/>
          <a:stretch/>
        </p:blipFill>
        <p:spPr bwMode="auto">
          <a:xfrm>
            <a:off x="4968240" y="2422558"/>
            <a:ext cx="2956560" cy="18724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12520" y="2362200"/>
            <a:ext cx="5029200" cy="1104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1200"/>
              </a:spcBef>
              <a:buFont typeface="Arial" pitchFamily="34" charset="0"/>
              <a:buChar char="•"/>
            </a:pPr>
            <a:endParaRPr lang="en-US" sz="1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9880" y="6442500"/>
            <a:ext cx="288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Information courtesy of Kim Fortun</a:t>
            </a:r>
            <a:endParaRPr lang="en-US" sz="1200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7" r="72390" b="36414"/>
          <a:stretch/>
        </p:blipFill>
        <p:spPr bwMode="auto">
          <a:xfrm>
            <a:off x="5558024" y="4572000"/>
            <a:ext cx="2621280" cy="16459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8" t="2959" r="-1" b="45561"/>
          <a:stretch/>
        </p:blipFill>
        <p:spPr bwMode="auto">
          <a:xfrm>
            <a:off x="6126480" y="152400"/>
            <a:ext cx="2068064" cy="19609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4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ea typeface="ＭＳ Ｐゴシック" charset="0"/>
                <a:cs typeface="Aharoni" pitchFamily="2" charset="-79"/>
              </a:rPr>
              <a:t>Asthma as a socio-cultural-health issue</a:t>
            </a:r>
            <a:endParaRPr lang="en-US" sz="2400" dirty="0">
              <a:ea typeface="ＭＳ Ｐゴシック" charset="0"/>
              <a:cs typeface="Aharoni" pitchFamily="2" charset="-79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533400" y="1249680"/>
            <a:ext cx="4419600" cy="2667000"/>
          </a:xfrm>
          <a:noFill/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9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is asthma contracted, experienced and cared for in neighborhoods, cities, and countries?</a:t>
            </a:r>
          </a:p>
          <a:p>
            <a:pPr marL="342900" lvl="1" indent="-3429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sz="29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Relevant data: </a:t>
            </a:r>
            <a:r>
              <a:rPr lang="en-US" sz="29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9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Health, environmental, population, socio-cultural, historical </a:t>
            </a:r>
            <a:r>
              <a:rPr lang="en-US" sz="29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 etc. in the form of images, video</a:t>
            </a:r>
            <a:r>
              <a:rPr lang="en-US" sz="29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oral interviews, surveys, </a:t>
            </a:r>
            <a:r>
              <a:rPr lang="en-US" sz="29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HIPAA-compliant data, etc.</a:t>
            </a:r>
            <a:endParaRPr lang="en-US" sz="29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</a:pPr>
            <a:endParaRPr lang="en-US" sz="2800" b="1" dirty="0"/>
          </a:p>
          <a:p>
            <a:pPr lvl="1">
              <a:lnSpc>
                <a:spcPct val="120000"/>
              </a:lnSpc>
              <a:spcBef>
                <a:spcPts val="1200"/>
              </a:spcBef>
            </a:pPr>
            <a:endParaRPr lang="en-US" sz="24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140" t="44735" b="2860"/>
          <a:stretch/>
        </p:blipFill>
        <p:spPr>
          <a:xfrm>
            <a:off x="5334000" y="1280160"/>
            <a:ext cx="2696117" cy="243840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8857" r="46645" b="2968"/>
          <a:stretch/>
        </p:blipFill>
        <p:spPr>
          <a:xfrm>
            <a:off x="5796238" y="3931698"/>
            <a:ext cx="3137799" cy="2046755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857" t="29319"/>
          <a:stretch/>
        </p:blipFill>
        <p:spPr>
          <a:xfrm>
            <a:off x="533400" y="3982014"/>
            <a:ext cx="3038268" cy="1996439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409829" y="6477000"/>
            <a:ext cx="2542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Information courtesy of Kim Fortun</a:t>
            </a:r>
            <a:endParaRPr lang="en-US" sz="1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3014" r="84961" b="81705"/>
          <a:stretch/>
        </p:blipFill>
        <p:spPr bwMode="auto">
          <a:xfrm>
            <a:off x="2872549" y="4677008"/>
            <a:ext cx="2309051" cy="15910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5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cs typeface="Aharoni" pitchFamily="2" charset="-79"/>
              </a:rPr>
              <a:t>RDA Working Groups Creating </a:t>
            </a:r>
            <a:r>
              <a:rPr lang="en-US" sz="2400" dirty="0">
                <a:cs typeface="Aharoni" pitchFamily="2" charset="-79"/>
              </a:rPr>
              <a:t>a Pipeline of Impact-focused Deliverables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447800"/>
            <a:ext cx="4248472" cy="4691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RDA Working Groups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PID Information Types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Type Registries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Foundation and Terminology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Practical Policy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Metadata Standards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Standardization of Data Categories </a:t>
            </a:r>
          </a:p>
          <a:p>
            <a:pPr>
              <a:spcBef>
                <a:spcPts val="1200"/>
              </a:spcBef>
            </a:pP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3511061" cy="152400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4" descr="C:\Users\bermaf\Documents\Downloads\DSC04171_l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31482"/>
          <a:stretch/>
        </p:blipFill>
        <p:spPr bwMode="auto">
          <a:xfrm>
            <a:off x="4953000" y="3657600"/>
            <a:ext cx="3244548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5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cs typeface="Aharoni" pitchFamily="2" charset="-79"/>
              </a:rPr>
              <a:t>RDA Persistent Identifier (PID) Information </a:t>
            </a:r>
            <a:br>
              <a:rPr lang="en-US" sz="2400" dirty="0" smtClean="0">
                <a:cs typeface="Aharoni" pitchFamily="2" charset="-79"/>
              </a:rPr>
            </a:br>
            <a:r>
              <a:rPr lang="en-US" sz="2400" dirty="0" smtClean="0">
                <a:cs typeface="Aharoni" pitchFamily="2" charset="-79"/>
              </a:rPr>
              <a:t>Types Working Group</a:t>
            </a:r>
            <a:endParaRPr lang="en-US" sz="2400" dirty="0"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41513" r="42533" b="34681"/>
          <a:stretch/>
        </p:blipFill>
        <p:spPr bwMode="auto">
          <a:xfrm>
            <a:off x="4876800" y="1005840"/>
            <a:ext cx="3815084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0" y="1676401"/>
            <a:ext cx="3733800" cy="4419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RDA Working Group Focus: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Harmonization of basic information types associated with persistent 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identifiers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Agreement about the information associated with PIDs 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allows programmers 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implement the same API independent of the PID type being 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used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Impact:  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Facilitates type harmonization and interoperability between data sharing tools in different infrastructures and domains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Content Placeholder 10"/>
          <p:cNvSpPr>
            <a:spLocks noGrp="1"/>
          </p:cNvSpPr>
          <p:nvPr>
            <p:ph sz="half" idx="2"/>
          </p:nvPr>
        </p:nvSpPr>
        <p:spPr>
          <a:xfrm>
            <a:off x="3810000" y="2141182"/>
            <a:ext cx="5034284" cy="52927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Deliverables</a:t>
            </a:r>
            <a:r>
              <a:rPr lang="en-US" sz="18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8001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Community-vetted list 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information 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types; 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framework 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introduce more types; mechanisms 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develop 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profiles, collections and typed references</a:t>
            </a:r>
          </a:p>
          <a:p>
            <a:pPr marL="8001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Prototype API service 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requesting PID 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information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Adopters</a:t>
            </a:r>
            <a:r>
              <a:rPr lang="en-US" sz="1800" b="1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Infrastructure supported by </a:t>
            </a:r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CNRI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California Digital Library</a:t>
            </a:r>
            <a:endParaRPr lang="en-US" sz="1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API will be used in practice by </a:t>
            </a:r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DKRZ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Conservancy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DARIAH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(research data infrastructure in arts and humanities), </a:t>
            </a:r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EUDAT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(EU Data Infrastructure collaborative)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4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noFill/>
        </p:spPr>
        <p:txBody>
          <a:bodyPr>
            <a:noAutofit/>
          </a:bodyPr>
          <a:lstStyle/>
          <a:p>
            <a:r>
              <a:rPr lang="en-US" sz="2400" dirty="0">
                <a:cs typeface="Aharoni" pitchFamily="2" charset="-79"/>
              </a:rPr>
              <a:t>Current </a:t>
            </a:r>
            <a:r>
              <a:rPr lang="en-US" sz="2400" dirty="0" smtClean="0">
                <a:cs typeface="Aharoni" pitchFamily="2" charset="-79"/>
              </a:rPr>
              <a:t>Status:  RDA Community = &gt; 850 participants from 50+ countries</a:t>
            </a:r>
            <a:endParaRPr lang="en-US" sz="2400" dirty="0">
              <a:cs typeface="Aharoni" pitchFamily="2" charset="-79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5638800" cy="4876800"/>
          </a:xfrm>
        </p:spPr>
        <p:txBody>
          <a:bodyPr numCol="3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Albania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Australia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Austria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Bangladesh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Belgium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Bulgaria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Brazil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Canada 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China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Congo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Czech </a:t>
            </a: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Republic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Denmark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Estonia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Finland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France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Germany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Greece</a:t>
            </a:r>
            <a:endParaRPr lang="en-US" sz="1800" b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Iceland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India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Iran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Ireland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Italy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Japan</a:t>
            </a:r>
          </a:p>
          <a:p>
            <a:pPr>
              <a:spcBef>
                <a:spcPts val="0"/>
              </a:spcBef>
            </a:pPr>
            <a:r>
              <a:rPr lang="en-US" sz="1800" b="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Krygrystan</a:t>
            </a:r>
            <a:endParaRPr lang="en-US" sz="1800" b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Kuwait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Netherlands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Zealand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Norway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Palestine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Poland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Portugal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Russia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Serbia</a:t>
            </a:r>
            <a:endParaRPr lang="en-US" sz="1800" b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Singapore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South Africa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South Korea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Spain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Sweden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Switzerland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Taiwan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Turkey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United </a:t>
            </a: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Arab   Emirates    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United </a:t>
            </a: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Kingdom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United </a:t>
            </a:r>
            <a:r>
              <a:rPr lang="en-US" sz="18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States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1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602122917"/>
              </p:ext>
            </p:extLst>
          </p:nvPr>
        </p:nvGraphicFramePr>
        <p:xfrm>
          <a:off x="6035040" y="1371600"/>
          <a:ext cx="3124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52448" y="6508611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accent5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Fran Berman</a:t>
            </a:r>
            <a:endParaRPr lang="en-US" sz="1400" i="1" dirty="0">
              <a:solidFill>
                <a:schemeClr val="accent5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868362"/>
          </a:xfrm>
        </p:spPr>
        <p:txBody>
          <a:bodyPr>
            <a:noAutofit/>
          </a:bodyPr>
          <a:lstStyle/>
          <a:p>
            <a:r>
              <a:rPr lang="en-US" sz="2400" dirty="0" smtClean="0">
                <a:cs typeface="Aharoni" pitchFamily="2" charset="-79"/>
              </a:rPr>
              <a:t>RDA Plenary 2:  </a:t>
            </a:r>
            <a:r>
              <a:rPr lang="en-US" sz="2400" dirty="0" smtClean="0">
                <a:solidFill>
                  <a:schemeClr val="tx1"/>
                </a:solidFill>
                <a:cs typeface="Aharoni" pitchFamily="2" charset="-79"/>
              </a:rPr>
              <a:t>September 16-18 in Washington, DC</a:t>
            </a:r>
            <a:endParaRPr lang="en-US" sz="2400" dirty="0">
              <a:solidFill>
                <a:schemeClr val="tx1"/>
              </a:solidFill>
              <a:cs typeface="Aharoni" pitchFamily="2" charset="-79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143000"/>
            <a:ext cx="3962400" cy="44043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National Academies and Washington Marriott, September 16-18</a:t>
            </a:r>
          </a:p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Working Meeting for RDA Interest Groups and Working Groups</a:t>
            </a:r>
          </a:p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Plenary Speakers and Panels</a:t>
            </a:r>
          </a:p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RDA Business Meeting and Community Events</a:t>
            </a:r>
          </a:p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“Neutral space” to convene communities</a:t>
            </a:r>
          </a:p>
        </p:txBody>
      </p:sp>
      <p:pic>
        <p:nvPicPr>
          <p:cNvPr id="69634" name="Picture 2" descr="http://advancedcarecoalition.org/wp-content/uploads/2012/08/NAS-Buildin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822326" cy="25908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5154244"/>
            <a:ext cx="1902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RDA Plenary 3 in Dublin Ireland, March 26-28 2014, hosted by Australia and Ireland</a:t>
            </a:r>
            <a:endParaRPr lang="en-US" sz="1400" b="1" dirty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0658" name="Picture 2" descr="https://rd-alliance.org/sites/default/files/styles/preview_home/public/Dublin.jpg?itok=4CHRsaD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95800"/>
            <a:ext cx="2476500" cy="17145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079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8683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Aharoni" pitchFamily="2" charset="-79"/>
              </a:rPr>
              <a:t>RDA – How to Get Involved (rd-alliance.org)</a:t>
            </a:r>
            <a:endParaRPr lang="en-US" sz="2400" dirty="0"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83163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0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Join RDA </a:t>
            </a:r>
            <a:r>
              <a:rPr lang="en-US" sz="2000" b="1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</a:t>
            </a:r>
            <a:r>
              <a:rPr lang="en-US" sz="20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participate as an individual </a:t>
            </a:r>
            <a:br>
              <a:rPr lang="en-US" sz="20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member. 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Register at rd-alliance.org. 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Membership 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free.</a:t>
            </a:r>
          </a:p>
          <a:p>
            <a:pPr marL="342900" lvl="1" indent="-342900">
              <a:lnSpc>
                <a:spcPct val="10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Join as an Organizational Member 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nominal fee) </a:t>
            </a:r>
            <a:r>
              <a:rPr lang="en-US" sz="20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 an Organizational 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Affiliate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(jointly sponsored efforts)</a:t>
            </a:r>
          </a:p>
          <a:p>
            <a:pPr marL="342900" lvl="1" indent="-342900">
              <a:lnSpc>
                <a:spcPct val="10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Initiate or Join an Interest Group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Community members exploring infrastructure in topical areas</a:t>
            </a:r>
            <a:endParaRPr lang="en-US" sz="20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lvl="1" indent="-342900">
              <a:lnSpc>
                <a:spcPct val="10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Propose or Join a Working Group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(focused12-18 month efforts with measurable outcomes that accelerate data sharing and exchange)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Come </a:t>
            </a:r>
            <a:r>
              <a:rPr lang="en-US" sz="2000" b="1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</a:t>
            </a:r>
            <a:r>
              <a:rPr lang="en-US" sz="20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RDA Plenary. 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Registration at rd-alliance.org</a:t>
            </a:r>
            <a:endParaRPr lang="en-US" sz="1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19800" y="4419600"/>
            <a:ext cx="2895600" cy="1630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endParaRPr lang="en-US" sz="1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8"/>
          <a:stretch/>
        </p:blipFill>
        <p:spPr>
          <a:xfrm>
            <a:off x="5562600" y="1447800"/>
            <a:ext cx="316887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6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ile:Nitrogen Cycl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90" y="2510673"/>
            <a:ext cx="3033680" cy="299224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 descr="Eco green watering icon by dominiquechappard - 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6680" r="5280" b="6920"/>
          <a:stretch/>
        </p:blipFill>
        <p:spPr bwMode="auto">
          <a:xfrm>
            <a:off x="5021680" y="1347152"/>
            <a:ext cx="2453440" cy="22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443983" y="325779"/>
            <a:ext cx="8229600" cy="9696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0000"/>
                </a:solidFill>
                <a:latin typeface="Arial Rounded MT Bold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/>
              <a:t>Building a Global Research Data Community Requires a Multi-Pronged Approach and Strategic Coordination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76290" y="160492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 Coordination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35480" y="2300559"/>
            <a:ext cx="222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Technical infrastructure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3963" y="331743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Social infrastructure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3963" y="4485252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Community Organizations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10680" y="499710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Centers, Repositories, Archives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4162086"/>
            <a:ext cx="15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Practice and Policy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45680" y="329261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Data-Driven Research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62200" y="562697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tools, Systems,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2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ile:Nitrogen Cycl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70" y="2516031"/>
            <a:ext cx="3033680" cy="299224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443983" y="325779"/>
            <a:ext cx="8229600" cy="9696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0000"/>
                </a:solidFill>
                <a:latin typeface="Arial Rounded MT Bold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5350" y="1666796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dirty="0" smtClean="0">
                <a:hlinkClick r:id="rId5"/>
              </a:rPr>
              <a:t>enquiries@rd-alliance.org</a:t>
            </a:r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3668177" y="5852438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dirty="0" smtClean="0"/>
              <a:t>bermaf@rpi.edu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82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275"/>
            <a:ext cx="8964488" cy="914400"/>
          </a:xfrm>
          <a:noFill/>
        </p:spPr>
        <p:txBody>
          <a:bodyPr>
            <a:noAutofit/>
          </a:bodyPr>
          <a:lstStyle/>
          <a:p>
            <a:r>
              <a:rPr lang="en-US" sz="2400" dirty="0" smtClean="0"/>
              <a:t>Sharing and Exchange of Data Leading to an </a:t>
            </a:r>
            <a:br>
              <a:rPr lang="en-US" sz="2400" dirty="0" smtClean="0"/>
            </a:br>
            <a:r>
              <a:rPr lang="en-US" sz="2400" dirty="0" smtClean="0"/>
              <a:t>Acceleration of Innovation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 t="21916" r="21312" b="31904"/>
          <a:stretch/>
        </p:blipFill>
        <p:spPr bwMode="auto">
          <a:xfrm>
            <a:off x="415606" y="3611374"/>
            <a:ext cx="4185024" cy="191636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23192" r="21688" b="25107"/>
          <a:stretch/>
        </p:blipFill>
        <p:spPr bwMode="auto">
          <a:xfrm>
            <a:off x="179512" y="1306372"/>
            <a:ext cx="4657212" cy="210158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2" t="36276" r="40437" b="24149"/>
          <a:stretch/>
        </p:blipFill>
        <p:spPr bwMode="auto">
          <a:xfrm>
            <a:off x="3289085" y="4995944"/>
            <a:ext cx="3095278" cy="181044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t="26383" r="21500" b="34043"/>
          <a:stretch/>
        </p:blipFill>
        <p:spPr bwMode="auto">
          <a:xfrm>
            <a:off x="4788938" y="4526812"/>
            <a:ext cx="4096885" cy="176216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33883" r="11750" b="12660"/>
          <a:stretch/>
        </p:blipFill>
        <p:spPr bwMode="auto">
          <a:xfrm>
            <a:off x="5243357" y="762000"/>
            <a:ext cx="3642466" cy="173695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22213" r="29000" b="29255"/>
          <a:stretch/>
        </p:blipFill>
        <p:spPr bwMode="auto">
          <a:xfrm>
            <a:off x="4123532" y="2498957"/>
            <a:ext cx="4521662" cy="172819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7" t="22381" r="43705" b="27857"/>
          <a:stretch/>
        </p:blipFill>
        <p:spPr bwMode="auto">
          <a:xfrm>
            <a:off x="4925900" y="1588394"/>
            <a:ext cx="3684699" cy="42236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Aharoni" pitchFamily="2" charset="-79"/>
              </a:rPr>
              <a:t>Data Sharing in Astronomy:  </a:t>
            </a:r>
            <a:r>
              <a:rPr lang="en-US" sz="2800" dirty="0" smtClean="0">
                <a:solidFill>
                  <a:schemeClr val="tx1"/>
                </a:solidFill>
                <a:cs typeface="Aharoni" pitchFamily="2" charset="-79"/>
              </a:rPr>
              <a:t>More life in the Universe?</a:t>
            </a:r>
            <a:endParaRPr lang="en-US" sz="2800" dirty="0">
              <a:solidFill>
                <a:schemeClr val="tx1"/>
              </a:solidFill>
              <a:cs typeface="Aharoni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518096"/>
            <a:ext cx="4267200" cy="436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dirty="0" smtClean="0">
                <a:ea typeface="Arial Unicode MS" pitchFamily="34" charset="-128"/>
                <a:cs typeface="Arial" pitchFamily="34" charset="0"/>
              </a:rPr>
              <a:t>June, 2013:  </a:t>
            </a:r>
            <a:r>
              <a:rPr lang="en-US" b="1" dirty="0" smtClean="0">
                <a:solidFill>
                  <a:srgbClr val="0000FF"/>
                </a:solidFill>
                <a:ea typeface="Arial Unicode MS" pitchFamily="34" charset="-128"/>
                <a:cs typeface="Arial" pitchFamily="34" charset="0"/>
              </a:rPr>
              <a:t>Announcement of discovery of 3 “habitable” planets around the star </a:t>
            </a:r>
            <a:r>
              <a:rPr lang="en-US" b="1" dirty="0" err="1" smtClean="0">
                <a:solidFill>
                  <a:srgbClr val="0000FF"/>
                </a:solidFill>
                <a:ea typeface="Arial Unicode MS" pitchFamily="34" charset="-128"/>
                <a:cs typeface="Arial" pitchFamily="34" charset="0"/>
              </a:rPr>
              <a:t>Gliese</a:t>
            </a:r>
            <a:r>
              <a:rPr lang="en-US" b="1" dirty="0" smtClean="0">
                <a:solidFill>
                  <a:srgbClr val="0000FF"/>
                </a:solidFill>
                <a:ea typeface="Arial Unicode MS" pitchFamily="34" charset="-128"/>
                <a:cs typeface="Arial" pitchFamily="34" charset="0"/>
              </a:rPr>
              <a:t> 667C </a:t>
            </a:r>
            <a:r>
              <a:rPr lang="en-US" dirty="0" smtClean="0">
                <a:ea typeface="Arial Unicode MS" pitchFamily="34" charset="-128"/>
                <a:cs typeface="Arial" pitchFamily="34" charset="0"/>
              </a:rPr>
              <a:t>-- ~129 trillion miles (~ 22 light years) away*</a:t>
            </a:r>
          </a:p>
          <a:p>
            <a:pPr marL="285750" indent="-285750">
              <a:lnSpc>
                <a:spcPct val="11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 err="1" smtClean="0">
                <a:ea typeface="Arial Unicode MS" pitchFamily="34" charset="-128"/>
                <a:cs typeface="Arial" pitchFamily="34" charset="0"/>
              </a:rPr>
              <a:t>Gliese</a:t>
            </a:r>
            <a:r>
              <a:rPr lang="en-US" dirty="0" smtClean="0">
                <a:ea typeface="Arial Unicode MS" pitchFamily="34" charset="-128"/>
                <a:cs typeface="Arial" pitchFamily="34" charset="0"/>
              </a:rPr>
              <a:t> 667C is 1/3 the size of the sun.  Habitable (liquid water could exist, etc.) planets are more massive than earth.</a:t>
            </a:r>
          </a:p>
          <a:p>
            <a:pPr marL="285750" indent="-285750">
              <a:lnSpc>
                <a:spcPct val="11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 smtClean="0">
                <a:ea typeface="Arial Unicode MS" pitchFamily="34" charset="-128"/>
                <a:cs typeface="Arial" pitchFamily="34" charset="0"/>
              </a:rPr>
              <a:t>International research team includes researchers from Germany, U.K., U.S., Finland, Chile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799" y="6019800"/>
            <a:ext cx="379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Paper published in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Astronomy and Astrophysics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www.eso.org/public/archives/releases/sciencepapers/eso1328/eso1328a.pdf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2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268" y="228600"/>
            <a:ext cx="8229600" cy="9445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Aharoni" pitchFamily="2" charset="-79"/>
              </a:rPr>
              <a:t>Data-Driven Discovery</a:t>
            </a:r>
            <a:endParaRPr lang="en-US" sz="2800" dirty="0"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010400" cy="2620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“We identified 3 strong signals in the star before, but it was possible that smaller planets were hidden in the data.  </a:t>
            </a:r>
            <a:r>
              <a:rPr lang="en-US" sz="18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re-examined the existing data, added some new observations and applied two different data analysis methods </a:t>
            </a: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especially designed to deal with multi-planet signal detection.”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18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Guillem</a:t>
            </a:r>
            <a:r>
              <a:rPr lang="en-US" sz="18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8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Anglada-Escude</a:t>
            </a:r>
            <a:r>
              <a:rPr lang="en-US" sz="18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br>
              <a:rPr lang="en-US" sz="18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University of Gottingen, Germany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2" r="3125" b="33244"/>
          <a:stretch/>
        </p:blipFill>
        <p:spPr bwMode="auto">
          <a:xfrm>
            <a:off x="408889" y="3581400"/>
            <a:ext cx="6499410" cy="1905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http://d1jqu7g1y74ds1.cloudfront.net/wp-content/uploads/2013/06/eso1328b_gliese_map_6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7" b="15703"/>
          <a:stretch/>
        </p:blipFill>
        <p:spPr bwMode="auto">
          <a:xfrm>
            <a:off x="3383280" y="4564380"/>
            <a:ext cx="5562600" cy="2076612"/>
          </a:xfrm>
          <a:prstGeom prst="rect">
            <a:avLst/>
          </a:prstGeom>
          <a:noFill/>
          <a:ln>
            <a:solidFill>
              <a:srgbClr val="FF5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32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Aharoni" pitchFamily="2" charset="-79"/>
              </a:rPr>
              <a:t>The Data “Backstory”</a:t>
            </a:r>
            <a:endParaRPr lang="en-US" sz="2400" dirty="0"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686800" cy="45259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mostly from ESO Science </a:t>
            </a:r>
            <a:b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Archive Facility. Data sets include </a:t>
            </a:r>
            <a:b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HARPS-TERRA Doppler </a:t>
            </a:r>
            <a:b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measurements, HIRES, and PFS.  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Observations based </a:t>
            </a:r>
            <a:b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part from W. M. Keck Observatory, </a:t>
            </a:r>
            <a:b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Magellan team (Doppler measurements), SIMBAD Data base (CDS in France).</a:t>
            </a:r>
            <a:endParaRPr lang="en-US" sz="1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8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infrastructure needed:</a:t>
            </a:r>
          </a:p>
          <a:p>
            <a:pPr lvl="1"/>
            <a:r>
              <a:rPr lang="en-US" sz="1600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management, hosting and preservation infrastructure</a:t>
            </a:r>
          </a:p>
          <a:p>
            <a:pPr lvl="1"/>
            <a:r>
              <a:rPr lang="en-US" sz="1600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analysis tools</a:t>
            </a:r>
          </a:p>
          <a:p>
            <a:pPr lvl="1"/>
            <a:r>
              <a:rPr lang="en-US" sz="1600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Standards for astronomy data and metadata.  Organizational policy and adoption in the use of standards.</a:t>
            </a:r>
          </a:p>
          <a:p>
            <a:pPr lvl="1"/>
            <a:r>
              <a:rPr lang="en-US" sz="1600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Community practice and technological infrastructure enabling data sharing between researchers</a:t>
            </a:r>
          </a:p>
        </p:txBody>
      </p:sp>
      <p:pic>
        <p:nvPicPr>
          <p:cNvPr id="3074" name="Picture 2" descr="KeckTelescopes-hi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0" y="381000"/>
            <a:ext cx="3761462" cy="23622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07718" cy="111283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2400" dirty="0"/>
              <a:t>Data-Driven </a:t>
            </a:r>
            <a:r>
              <a:rPr lang="en-US" sz="2400" dirty="0" smtClean="0"/>
              <a:t>Research </a:t>
            </a:r>
            <a:r>
              <a:rPr lang="en-US" sz="2400" dirty="0"/>
              <a:t>Requires an Ecosystem</a:t>
            </a:r>
            <a:br>
              <a:rPr lang="en-US" sz="2400" dirty="0"/>
            </a:br>
            <a:r>
              <a:rPr lang="en-US" sz="2400" dirty="0">
                <a:solidFill>
                  <a:schemeClr val="tx1"/>
                </a:solidFill>
              </a:rPr>
              <a:t>Impact </a:t>
            </a:r>
            <a:r>
              <a:rPr lang="en-US" sz="2400" dirty="0" smtClean="0">
                <a:solidFill>
                  <a:schemeClr val="tx1"/>
                </a:solidFill>
              </a:rPr>
              <a:t> is dependent </a:t>
            </a:r>
            <a:r>
              <a:rPr lang="en-US" sz="2400" dirty="0">
                <a:solidFill>
                  <a:schemeClr val="tx1"/>
                </a:solidFill>
              </a:rPr>
              <a:t>on effective development and integration of all components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90719" y="2682684"/>
            <a:ext cx="4848162" cy="2992248"/>
            <a:chOff x="2262219" y="2144691"/>
            <a:chExt cx="4848162" cy="2992248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71682" name="Picture 2" descr="File:Nitrogen Cycle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219" y="2144691"/>
              <a:ext cx="4848162" cy="29922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858422" y="2449491"/>
              <a:ext cx="3810000" cy="455968"/>
            </a:xfrm>
            <a:prstGeom prst="rect">
              <a:avLst/>
            </a:prstGeom>
            <a:solidFill>
              <a:srgbClr val="7BBE4E"/>
            </a:solidFill>
            <a:ln>
              <a:solidFill>
                <a:srgbClr val="FF0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Data-driven Research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10823" y="3815545"/>
              <a:ext cx="3505200" cy="455968"/>
            </a:xfrm>
            <a:prstGeom prst="rect">
              <a:avLst/>
            </a:prstGeom>
            <a:solidFill>
              <a:srgbClr val="7BBE4E"/>
            </a:solidFill>
            <a:ln>
              <a:solidFill>
                <a:srgbClr val="FF0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Technical Infrastructure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9634" name="Picture 2" descr="Eco green watering icon by dominiquechappard - 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6680" r="5280" b="6920"/>
          <a:stretch/>
        </p:blipFill>
        <p:spPr bwMode="auto">
          <a:xfrm>
            <a:off x="5700681" y="897279"/>
            <a:ext cx="2926237" cy="28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9871125">
            <a:off x="7049703" y="1968316"/>
            <a:ext cx="141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Social Infrastructure</a:t>
            </a:r>
            <a:endParaRPr lang="en-US" sz="14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5718" y="3193843"/>
            <a:ext cx="2438400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Organizational Policy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Institutional Practice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Standards Bodies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Legal and Regulatory Frameworks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Economic Models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Community Organizations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…</a:t>
            </a:r>
            <a:endParaRPr lang="en-US" sz="14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389" y="4149495"/>
            <a:ext cx="1289134" cy="1732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Tools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Systems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Frameworks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Databases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Data Portals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Data Centers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…</a:t>
            </a:r>
            <a:endParaRPr lang="en-US" sz="14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235" y="2376563"/>
            <a:ext cx="1249483" cy="196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Data-driven Innovation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Results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Publications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Apps</a:t>
            </a:r>
          </a:p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00B050"/>
                </a:solidFill>
                <a:cs typeface="Arial" pitchFamily="34" charset="0"/>
              </a:rPr>
              <a:t>…</a:t>
            </a:r>
          </a:p>
          <a:p>
            <a:pPr algn="ctr">
              <a:lnSpc>
                <a:spcPct val="110000"/>
              </a:lnSpc>
            </a:pPr>
            <a:endParaRPr lang="en-US" sz="1400" b="1" dirty="0" smtClean="0">
              <a:solidFill>
                <a:srgbClr val="00B050"/>
              </a:solidFill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endParaRPr lang="en-US" sz="1400" b="1" dirty="0" smtClean="0">
              <a:solidFill>
                <a:srgbClr val="00B05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77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52400"/>
            <a:ext cx="7442778" cy="75374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Technical</a:t>
            </a:r>
            <a:r>
              <a:rPr lang="en-US" sz="2400" dirty="0" smtClean="0">
                <a:cs typeface="Aharoni" pitchFamily="2" charset="-79"/>
              </a:rPr>
              <a:t>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Infrastructure,</a:t>
            </a:r>
            <a:r>
              <a:rPr lang="en-US" sz="2400" dirty="0">
                <a:cs typeface="Aharoni" pitchFamily="2" charset="-79"/>
              </a:rPr>
              <a:t> </a:t>
            </a:r>
            <a:r>
              <a:rPr lang="en-US" sz="2400" dirty="0" smtClean="0">
                <a:solidFill>
                  <a:srgbClr val="33CCCC"/>
                </a:solidFill>
                <a:cs typeface="Aharoni" pitchFamily="2" charset="-79"/>
              </a:rPr>
              <a:t>Social</a:t>
            </a:r>
            <a:r>
              <a:rPr lang="en-US" sz="2400" dirty="0" smtClean="0">
                <a:cs typeface="Aharoni" pitchFamily="2" charset="-79"/>
              </a:rPr>
              <a:t> </a:t>
            </a:r>
            <a:r>
              <a:rPr lang="en-US" sz="2400" dirty="0" smtClean="0">
                <a:solidFill>
                  <a:srgbClr val="33CCCC"/>
                </a:solidFill>
                <a:cs typeface="Aharoni" pitchFamily="2" charset="-79"/>
              </a:rPr>
              <a:t>Infrastructure </a:t>
            </a:r>
            <a:r>
              <a:rPr lang="en-US" sz="2400" dirty="0" smtClean="0">
                <a:solidFill>
                  <a:schemeClr val="tx1"/>
                </a:solidFill>
                <a:cs typeface="Aharoni" pitchFamily="2" charset="-79"/>
              </a:rPr>
              <a:t>Provide the Foundation for Data-Driven Research</a:t>
            </a:r>
            <a:endParaRPr lang="en-US" sz="2400" b="1" dirty="0">
              <a:solidFill>
                <a:schemeClr val="tx1"/>
              </a:solidFill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1006" y="2429793"/>
            <a:ext cx="1283121" cy="523220"/>
          </a:xfrm>
          <a:prstGeom prst="rect">
            <a:avLst/>
          </a:prstGeom>
          <a:solidFill>
            <a:schemeClr val="accent2"/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b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Access</a:t>
            </a:r>
            <a:endParaRPr lang="en-US" sz="1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3356" y="2429793"/>
            <a:ext cx="1325564" cy="523220"/>
          </a:xfrm>
          <a:prstGeom prst="rect">
            <a:avLst/>
          </a:prstGeom>
          <a:solidFill>
            <a:schemeClr val="accent2"/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Sharing</a:t>
            </a:r>
            <a:endParaRPr lang="en-US" sz="1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9218" y="2429793"/>
            <a:ext cx="1658683" cy="523220"/>
          </a:xfrm>
          <a:prstGeom prst="rect">
            <a:avLst/>
          </a:prstGeom>
          <a:solidFill>
            <a:schemeClr val="accent2"/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b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Analysis</a:t>
            </a:r>
            <a:endParaRPr lang="en-US" sz="1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58520" y="2429793"/>
            <a:ext cx="1928976" cy="523220"/>
          </a:xfrm>
          <a:prstGeom prst="rect">
            <a:avLst/>
          </a:prstGeom>
          <a:solidFill>
            <a:schemeClr val="accent2"/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b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</a:t>
            </a:r>
            <a:endParaRPr lang="en-US" sz="1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8881" y="4084470"/>
            <a:ext cx="3011016" cy="523220"/>
          </a:xfrm>
          <a:prstGeom prst="rect">
            <a:avLst/>
          </a:prstGeom>
          <a:solidFill>
            <a:srgbClr val="33CCCC"/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</a:t>
            </a:r>
            <a:b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Metadata Standards</a:t>
            </a:r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9957" y="4106715"/>
            <a:ext cx="2380888" cy="51775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Digital Object 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dentifiers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04116" y="4891507"/>
            <a:ext cx="3418062" cy="51775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Tools and infrastructure</a:t>
            </a:r>
            <a:b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 promote Discoverability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95182" y="4891508"/>
            <a:ext cx="2880766" cy="523220"/>
          </a:xfrm>
          <a:prstGeom prst="rect">
            <a:avLst/>
          </a:prstGeom>
          <a:solidFill>
            <a:srgbClr val="33CCCC"/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Access and </a:t>
            </a:r>
            <a:br>
              <a:rPr lang="en-US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Distribution Policy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7885" y="3276601"/>
            <a:ext cx="1978485" cy="523220"/>
          </a:xfrm>
          <a:prstGeom prst="rect">
            <a:avLst/>
          </a:prstGeom>
          <a:solidFill>
            <a:srgbClr val="33CCCC"/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Sharing </a:t>
            </a:r>
            <a:b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Practice</a:t>
            </a:r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33220" y="5657246"/>
            <a:ext cx="2306532" cy="523220"/>
          </a:xfrm>
          <a:prstGeom prst="rect">
            <a:avLst/>
          </a:prstGeom>
          <a:solidFill>
            <a:srgbClr val="33CCCC"/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Sustainable </a:t>
            </a:r>
            <a:b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Economic Model</a:t>
            </a:r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1006" y="3282961"/>
            <a:ext cx="1270568" cy="51775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Services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64768" y="3288169"/>
            <a:ext cx="1659156" cy="51775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b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Management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80648" y="3282961"/>
            <a:ext cx="1470701" cy="51775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b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Mining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30497" y="5657246"/>
            <a:ext cx="1634775" cy="51775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b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Storage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76774" y="4057080"/>
            <a:ext cx="2306532" cy="523220"/>
          </a:xfrm>
          <a:prstGeom prst="rect">
            <a:avLst/>
          </a:prstGeom>
          <a:solidFill>
            <a:srgbClr val="33CCCC"/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Citation</a:t>
            </a:r>
            <a:b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Standards</a:t>
            </a:r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6290" y="5657245"/>
            <a:ext cx="1634775" cy="51775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b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Preservation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80" y="906149"/>
            <a:ext cx="1808004" cy="1356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98" y="1106082"/>
            <a:ext cx="1953782" cy="976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" y="1149795"/>
            <a:ext cx="957456" cy="947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11" y="1051991"/>
            <a:ext cx="1362426" cy="106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3" grpId="0" animBg="1"/>
      <p:bldP spid="27" grpId="0" animBg="1"/>
      <p:bldP spid="29" grpId="0" animBg="1"/>
      <p:bldP spid="30" grpId="0" animBg="1"/>
      <p:bldP spid="31" grpId="0" animBg="1"/>
      <p:bldP spid="3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78118" y="2133600"/>
            <a:ext cx="3438866" cy="22860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16871" y="1593910"/>
            <a:ext cx="4125161" cy="3280658"/>
          </a:xfr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65" y="65733"/>
            <a:ext cx="8810967" cy="924867"/>
          </a:xfrm>
          <a:noFill/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 Rounded MT Bold" pitchFamily="34" charset="0"/>
                <a:cs typeface="Aharoni" pitchFamily="2" charset="-79"/>
              </a:rPr>
              <a:t>Data Sharing Pre-Supposes Data Stewardship </a:t>
            </a:r>
            <a:br>
              <a:rPr lang="en-US" sz="2400" dirty="0" smtClean="0">
                <a:latin typeface="Arial Rounded MT Bold" pitchFamily="34" charset="0"/>
                <a:cs typeface="Aharoni" pitchFamily="2" charset="-79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  <a:cs typeface="Aharoni" pitchFamily="2" charset="-79"/>
              </a:rPr>
              <a:t>– </a:t>
            </a: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  <a:cs typeface="Aharoni" pitchFamily="2" charset="-79"/>
              </a:rPr>
              <a:t>including supporting infrastructure and economic models</a:t>
            </a:r>
            <a:endParaRPr lang="en-US" sz="2000" dirty="0">
              <a:solidFill>
                <a:schemeClr val="tx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80293" y="5058923"/>
            <a:ext cx="3854484" cy="141435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1600" dirty="0" smtClean="0">
                <a:ea typeface="Arial Unicode MS" pitchFamily="34" charset="-128"/>
              </a:rPr>
              <a:t>Most valuable data replicated</a:t>
            </a:r>
          </a:p>
          <a:p>
            <a:pPr eaLnBrk="1" hangingPunct="1"/>
            <a:r>
              <a:rPr lang="en-US" sz="1600" dirty="0" smtClean="0">
                <a:ea typeface="Arial Unicode MS" pitchFamily="34" charset="-128"/>
              </a:rPr>
              <a:t>As research collections increase, storage capacity must stay ahead of demand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743200" y="6334780"/>
            <a:ext cx="40386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rial" pitchFamily="34" charset="0"/>
              </a:rPr>
              <a:t>Information courtesy of Richard 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rial" pitchFamily="34" charset="0"/>
              </a:rPr>
              <a:t>Moore, SDSC</a:t>
            </a:r>
            <a:endParaRPr lang="en-US" sz="1200" dirty="0">
              <a:solidFill>
                <a:schemeClr val="accent5">
                  <a:lumMod val="75000"/>
                </a:schemeClr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4529149" y="1066800"/>
            <a:ext cx="472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ea typeface="Arial Unicode MS" pitchFamily="34" charset="-128"/>
                <a:cs typeface="Arial" pitchFamily="34" charset="0"/>
              </a:rPr>
              <a:t>Resources and </a:t>
            </a:r>
            <a:r>
              <a:rPr lang="en-US" sz="2000" b="1" dirty="0" smtClean="0">
                <a:solidFill>
                  <a:srgbClr val="0000FF"/>
                </a:solidFill>
                <a:ea typeface="Arial Unicode MS" pitchFamily="34" charset="-128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ea typeface="Arial Unicode MS" pitchFamily="34" charset="-128"/>
                <a:cs typeface="Arial" pitchFamily="34" charset="0"/>
              </a:rPr>
            </a:br>
            <a:r>
              <a:rPr lang="en-US" sz="2000" b="1" dirty="0" smtClean="0">
                <a:solidFill>
                  <a:srgbClr val="0000FF"/>
                </a:solidFill>
                <a:ea typeface="Arial Unicode MS" pitchFamily="34" charset="-128"/>
                <a:cs typeface="Arial" pitchFamily="34" charset="0"/>
              </a:rPr>
              <a:t>Resource </a:t>
            </a:r>
            <a:r>
              <a:rPr lang="en-US" sz="2000" b="1" dirty="0">
                <a:solidFill>
                  <a:srgbClr val="0000FF"/>
                </a:solidFill>
                <a:ea typeface="Arial Unicode MS" pitchFamily="34" charset="-128"/>
                <a:cs typeface="Arial" pitchFamily="34" charset="0"/>
              </a:rPr>
              <a:t>Refresh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17793" y="1193800"/>
            <a:ext cx="4762500" cy="44808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defRPr/>
            </a:pPr>
            <a:r>
              <a:rPr lang="en-US" sz="2000" b="1" kern="0" dirty="0" smtClean="0">
                <a:solidFill>
                  <a:srgbClr val="0000FF"/>
                </a:solidFill>
                <a:ea typeface="Arial Unicode MS" pitchFamily="34" charset="-128"/>
                <a:cs typeface="Arial" pitchFamily="34" charset="0"/>
              </a:rPr>
              <a:t>Costs / components of Data infrastructure include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 smtClean="0">
                <a:ea typeface="Arial Unicode MS" pitchFamily="34" charset="-128"/>
                <a:cs typeface="Arial" pitchFamily="34" charset="0"/>
              </a:rPr>
              <a:t>Maintenance and </a:t>
            </a:r>
            <a:r>
              <a:rPr lang="en-US" kern="0" dirty="0">
                <a:ea typeface="Arial Unicode MS" pitchFamily="34" charset="-128"/>
                <a:cs typeface="Arial" pitchFamily="34" charset="0"/>
              </a:rPr>
              <a:t>upkeep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Software tools and packages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Utilities (power, cooling)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Space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Networking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Security and failover systems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People (expertise, help, infrastructure management, development)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Training, documentation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Monitoring, auditing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Reporting </a:t>
            </a:r>
            <a:r>
              <a:rPr lang="en-US" kern="0" dirty="0" smtClean="0">
                <a:ea typeface="Arial Unicode MS" pitchFamily="34" charset="-128"/>
                <a:cs typeface="Arial" pitchFamily="34" charset="0"/>
              </a:rPr>
              <a:t>costs</a:t>
            </a:r>
          </a:p>
          <a:p>
            <a:pPr marL="342900" indent="-3429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kern="0" dirty="0">
                <a:ea typeface="Arial Unicode MS" pitchFamily="34" charset="-128"/>
                <a:cs typeface="Arial" pitchFamily="34" charset="0"/>
              </a:rPr>
              <a:t>C</a:t>
            </a:r>
            <a:r>
              <a:rPr lang="en-US" kern="0" dirty="0" smtClean="0">
                <a:ea typeface="Arial Unicode MS" pitchFamily="34" charset="-128"/>
                <a:cs typeface="Arial" pitchFamily="34" charset="0"/>
              </a:rPr>
              <a:t>osts </a:t>
            </a:r>
            <a:r>
              <a:rPr lang="en-US" kern="0" dirty="0">
                <a:ea typeface="Arial Unicode MS" pitchFamily="34" charset="-128"/>
                <a:cs typeface="Arial" pitchFamily="34" charset="0"/>
              </a:rPr>
              <a:t>of compliance </a:t>
            </a:r>
            <a:r>
              <a:rPr lang="en-US" kern="0" dirty="0" smtClean="0">
                <a:ea typeface="Arial Unicode MS" pitchFamily="34" charset="-128"/>
                <a:cs typeface="Arial" pitchFamily="34" charset="0"/>
              </a:rPr>
              <a:t>with regulation, policy, etc. …</a:t>
            </a:r>
            <a:endParaRPr lang="en-US" kern="0" dirty="0"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4571792" y="4720370"/>
            <a:ext cx="46273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SDSC Data Storage </a:t>
            </a:r>
            <a:r>
              <a:rPr lang="en-US" sz="1600" b="1" dirty="0" smtClean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Growth ‘97-’09</a:t>
            </a:r>
            <a:endParaRPr lang="en-US" sz="1600" b="1" dirty="0">
              <a:solidFill>
                <a:srgbClr val="FF0000"/>
              </a:solidFill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64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RPI 2</Template>
  <TotalTime>29685</TotalTime>
  <Words>1459</Words>
  <Application>Microsoft Office PowerPoint</Application>
  <PresentationFormat>On-screen Show (4:3)</PresentationFormat>
  <Paragraphs>327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Building a Global  Research Data Community</vt:lpstr>
      <vt:lpstr>Research Data Driving Solutions to Complex Science and Societal Challenges</vt:lpstr>
      <vt:lpstr>Sharing and Exchange of Data Leading to an  Acceleration of Innovation</vt:lpstr>
      <vt:lpstr>Data Sharing in Astronomy:  More life in the Universe?</vt:lpstr>
      <vt:lpstr>Data-Driven Discovery</vt:lpstr>
      <vt:lpstr>The Data “Backstory”</vt:lpstr>
      <vt:lpstr>Data-Driven Research Requires an Ecosystem Impact  is dependent on effective development and integration of all components</vt:lpstr>
      <vt:lpstr>Technical Infrastructure, Social Infrastructure Provide the Foundation for Data-Driven Research</vt:lpstr>
      <vt:lpstr>Data Sharing Pre-Supposes Data Stewardship  – including supporting infrastructure and economic models</vt:lpstr>
      <vt:lpstr>PowerPoint Presentation</vt:lpstr>
      <vt:lpstr>Potential Economic Solutions  to Support Public Access Research Data in All Sectors</vt:lpstr>
      <vt:lpstr>Data-Driven Research Requires an Ecosystem Impact  is dependent on effective development and integration of all components</vt:lpstr>
      <vt:lpstr>The Power of Many:  Community  effort needed to move efforts beyond individuals / institutions</vt:lpstr>
      <vt:lpstr>Development of Data Sharing Infrastructure has emerged as a Global Priority</vt:lpstr>
      <vt:lpstr>The Research Data Alliance (RDA)</vt:lpstr>
      <vt:lpstr>Goal of RDA Infrastructure:  Support Data Sharing and Interoperability Across Cultures, Scales, Technologies</vt:lpstr>
      <vt:lpstr>RDA Launch  March 2013 Gothenburg, Sweden </vt:lpstr>
      <vt:lpstr>CREATE  ADOPT  USE   </vt:lpstr>
      <vt:lpstr>RDA Interest Groups focusing on what infrastructure is needed for data sharing and exchange</vt:lpstr>
      <vt:lpstr>RDA Digital History and Ethnography Interest Group</vt:lpstr>
      <vt:lpstr>Asthma as a socio-cultural-health issue</vt:lpstr>
      <vt:lpstr>RDA Working Groups Creating a Pipeline of Impact-focused Deliverables</vt:lpstr>
      <vt:lpstr>RDA Persistent Identifier (PID) Information  Types Working Group</vt:lpstr>
      <vt:lpstr>Current Status:  RDA Community = &gt; 850 participants from 50+ countries</vt:lpstr>
      <vt:lpstr>RDA Plenary 2:  September 16-18 in Washington, DC</vt:lpstr>
      <vt:lpstr>RDA – How to Get Involved (rd-alliance.org)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Neustar 12</dc:title>
  <dc:creator>bermaf</dc:creator>
  <cp:lastModifiedBy>Fran Berman</cp:lastModifiedBy>
  <cp:revision>1001</cp:revision>
  <dcterms:created xsi:type="dcterms:W3CDTF">2006-08-16T00:00:00Z</dcterms:created>
  <dcterms:modified xsi:type="dcterms:W3CDTF">2013-09-09T12:57:35Z</dcterms:modified>
</cp:coreProperties>
</file>