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5" r:id="rId1"/>
    <p:sldMasterId id="2147483737" r:id="rId2"/>
  </p:sldMasterIdLst>
  <p:notesMasterIdLst>
    <p:notesMasterId r:id="rId40"/>
  </p:notesMasterIdLst>
  <p:handoutMasterIdLst>
    <p:handoutMasterId r:id="rId41"/>
  </p:handoutMasterIdLst>
  <p:sldIdLst>
    <p:sldId id="284" r:id="rId3"/>
    <p:sldId id="383" r:id="rId4"/>
    <p:sldId id="324" r:id="rId5"/>
    <p:sldId id="390" r:id="rId6"/>
    <p:sldId id="484" r:id="rId7"/>
    <p:sldId id="485" r:id="rId8"/>
    <p:sldId id="393" r:id="rId9"/>
    <p:sldId id="394" r:id="rId10"/>
    <p:sldId id="479" r:id="rId11"/>
    <p:sldId id="480" r:id="rId12"/>
    <p:sldId id="481" r:id="rId13"/>
    <p:sldId id="482" r:id="rId14"/>
    <p:sldId id="486" r:id="rId15"/>
    <p:sldId id="487" r:id="rId16"/>
    <p:sldId id="389" r:id="rId17"/>
    <p:sldId id="488" r:id="rId18"/>
    <p:sldId id="489" r:id="rId19"/>
    <p:sldId id="490" r:id="rId20"/>
    <p:sldId id="492" r:id="rId21"/>
    <p:sldId id="493" r:id="rId22"/>
    <p:sldId id="399" r:id="rId23"/>
    <p:sldId id="400" r:id="rId24"/>
    <p:sldId id="401" r:id="rId25"/>
    <p:sldId id="402" r:id="rId26"/>
    <p:sldId id="403" r:id="rId27"/>
    <p:sldId id="404" r:id="rId28"/>
    <p:sldId id="405" r:id="rId29"/>
    <p:sldId id="355" r:id="rId30"/>
    <p:sldId id="406" r:id="rId31"/>
    <p:sldId id="494" r:id="rId32"/>
    <p:sldId id="409" r:id="rId33"/>
    <p:sldId id="495" r:id="rId34"/>
    <p:sldId id="384" r:id="rId35"/>
    <p:sldId id="496" r:id="rId36"/>
    <p:sldId id="497" r:id="rId37"/>
    <p:sldId id="498" r:id="rId38"/>
    <p:sldId id="499" r:id="rId3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BD7449"/>
    <a:srgbClr val="689B36"/>
    <a:srgbClr val="4A762B"/>
    <a:srgbClr val="BDA034"/>
    <a:srgbClr val="8F841F"/>
    <a:srgbClr val="DB5700"/>
    <a:srgbClr val="518AC4"/>
    <a:srgbClr val="214263"/>
    <a:srgbClr val="4F86BD"/>
    <a:srgbClr val="21E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2" autoAdjust="0"/>
    <p:restoredTop sz="87971" autoAdjust="0"/>
  </p:normalViewPr>
  <p:slideViewPr>
    <p:cSldViewPr snapToGrid="0" snapToObjects="1">
      <p:cViewPr varScale="1">
        <p:scale>
          <a:sx n="77" d="100"/>
          <a:sy n="77" d="100"/>
        </p:scale>
        <p:origin x="-456" y="-112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10" d="100"/>
        <a:sy n="2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D179C08-88DC-4A86-94A2-A1EDC4A50204}" type="datetimeFigureOut">
              <a:rPr lang="en-US"/>
              <a:pPr>
                <a:defRPr/>
              </a:pPr>
              <a:t>9/16/13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05D0C57-0AC5-46D8-A8B1-8EE16B3780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560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4DA0C48-51DF-40E1-9882-A8096F71A1C2}" type="datetimeFigureOut">
              <a:rPr lang="en-US"/>
              <a:pPr>
                <a:defRPr/>
              </a:pPr>
              <a:t>9/16/13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0485EE4-F5ED-46EE-9CC8-D02925AE3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058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1F8A6BFA-A4A8-1946-9AFF-CE0A4910519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068590-7486-D043-BFA0-D1BD93ECF01A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42950" lvl="2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US" dirty="0" err="1" smtClean="0"/>
              <a:t>Boto</a:t>
            </a:r>
            <a:r>
              <a:rPr lang="en-US" dirty="0" smtClean="0"/>
              <a:t> is used for EC2 connections</a:t>
            </a:r>
          </a:p>
          <a:p>
            <a:pPr marL="742950" lvl="2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US" dirty="0" err="1" smtClean="0"/>
              <a:t>Paramiko</a:t>
            </a:r>
            <a:r>
              <a:rPr lang="en-US" dirty="0" smtClean="0"/>
              <a:t> is used for internal SSH connections</a:t>
            </a:r>
          </a:p>
          <a:p>
            <a:pPr marL="342900" lvl="1" indent="-342900">
              <a:spcBef>
                <a:spcPts val="1200"/>
              </a:spcBef>
              <a:buFont typeface="Wingdings" pitchFamily="2" charset="2"/>
              <a:buChar char="§"/>
            </a:pPr>
            <a:endParaRPr lang="en-US" sz="2000" dirty="0" smtClean="0"/>
          </a:p>
          <a:p>
            <a:pPr eaLnBrk="1" hangingPunct="1"/>
            <a:endParaRPr lang="en-US" dirty="0">
              <a:latin typeface="Calibri" charset="0"/>
            </a:endParaRPr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F50EB3-E316-5349-BF13-DDFAEC6EEAD3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25604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4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5269"/>
            <a:ext cx="8229600" cy="4060296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–"/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•"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1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7200" y="1126331"/>
            <a:ext cx="8229600" cy="388938"/>
          </a:xfrm>
          <a:prstGeom prst="rect">
            <a:avLst/>
          </a:prstGeom>
        </p:spPr>
        <p:txBody>
          <a:bodyPr/>
          <a:lstStyle>
            <a:lvl1pPr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5pPr marL="0" algn="l">
              <a:buNone/>
              <a:defRPr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6607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5269"/>
            <a:ext cx="8229600" cy="4060296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–"/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•"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1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7200" y="1126331"/>
            <a:ext cx="8229600" cy="388938"/>
          </a:xfrm>
          <a:prstGeom prst="rect">
            <a:avLst/>
          </a:prstGeom>
        </p:spPr>
        <p:txBody>
          <a:bodyPr/>
          <a:lstStyle>
            <a:lvl1pPr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5pPr marL="0" algn="l">
              <a:buNone/>
              <a:defRPr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6607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89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44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5269"/>
            <a:ext cx="8229600" cy="4060296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–"/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•"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1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7200" y="1126331"/>
            <a:ext cx="8229600" cy="388938"/>
          </a:xfrm>
          <a:prstGeom prst="rect">
            <a:avLst/>
          </a:prstGeom>
        </p:spPr>
        <p:txBody>
          <a:bodyPr/>
          <a:lstStyle>
            <a:lvl1pPr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5pPr marL="0" algn="l">
              <a:buNone/>
              <a:defRPr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450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19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t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06538" y="3474720"/>
            <a:ext cx="5988050" cy="377250"/>
          </a:xfrm>
          <a:prstGeom prst="rect">
            <a:avLst/>
          </a:prstGeom>
        </p:spPr>
        <p:txBody>
          <a:bodyPr/>
          <a:lstStyle>
            <a:lvl1pPr>
              <a:buNone/>
              <a:defRPr sz="2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508760" y="3931920"/>
            <a:ext cx="5988050" cy="1496520"/>
          </a:xfrm>
          <a:prstGeom prst="rect">
            <a:avLst/>
          </a:prstGeom>
        </p:spPr>
        <p:txBody>
          <a:bodyPr/>
          <a:lstStyle>
            <a:lvl1pPr>
              <a:buNone/>
              <a:defRPr sz="2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64295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43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575"/>
            <a:ext cx="8229600" cy="4403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200"/>
              </a:spcBef>
              <a:buFont typeface="Wingdings" pitchFamily="2" charset="2"/>
              <a:buChar char="§"/>
              <a:defRPr sz="2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–"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•"/>
              <a:defRPr sz="1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1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944563"/>
            <a:ext cx="5353050" cy="8493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54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70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t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06538" y="3474720"/>
            <a:ext cx="5988050" cy="377250"/>
          </a:xfrm>
          <a:prstGeom prst="rect">
            <a:avLst/>
          </a:prstGeom>
        </p:spPr>
        <p:txBody>
          <a:bodyPr/>
          <a:lstStyle>
            <a:lvl1pPr>
              <a:buNone/>
              <a:defRPr sz="2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508760" y="3931920"/>
            <a:ext cx="5988050" cy="1496520"/>
          </a:xfrm>
          <a:prstGeom prst="rect">
            <a:avLst/>
          </a:prstGeom>
        </p:spPr>
        <p:txBody>
          <a:bodyPr/>
          <a:lstStyle>
            <a:lvl1pPr>
              <a:buNone/>
              <a:defRPr sz="2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9106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924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1588"/>
            <a:ext cx="9144000" cy="6856412"/>
          </a:xfrm>
          <a:prstGeom prst="rect">
            <a:avLst/>
          </a:prstGeom>
          <a:gradFill rotWithShape="1">
            <a:gsLst>
              <a:gs pos="0">
                <a:srgbClr val="518AC4"/>
              </a:gs>
              <a:gs pos="100000">
                <a:srgbClr val="214263"/>
              </a:gs>
            </a:gsLst>
            <a:lin ang="5400000"/>
          </a:gra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	Click to edit Master title style</a:t>
            </a:r>
          </a:p>
        </p:txBody>
      </p:sp>
      <p:pic>
        <p:nvPicPr>
          <p:cNvPr id="1028" name="Picture 10" descr="isi.png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419850"/>
            <a:ext cx="24733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9" descr="Formal_Viterbi_GoldOnCard_NoBG.eps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6319838"/>
            <a:ext cx="17414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 userDrawn="1"/>
        </p:nvSpPr>
        <p:spPr bwMode="auto">
          <a:xfrm flipV="1">
            <a:off x="0" y="6130925"/>
            <a:ext cx="9144000" cy="50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74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588"/>
            <a:ext cx="9144000" cy="68564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	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 flipV="1">
            <a:off x="0" y="6221413"/>
            <a:ext cx="9144000" cy="639762"/>
          </a:xfrm>
          <a:prstGeom prst="rect">
            <a:avLst/>
          </a:prstGeom>
          <a:gradFill flip="none" rotWithShape="1">
            <a:gsLst>
              <a:gs pos="20000">
                <a:srgbClr val="518AC4"/>
              </a:gs>
              <a:gs pos="100000">
                <a:srgbClr val="214263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3" name="Picture 9" descr="Formal_Viterbi_GoldOnCard_NoBG.eps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6319838"/>
            <a:ext cx="17414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pegasus_white_logo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8" b="17139"/>
          <a:stretch>
            <a:fillRect/>
          </a:stretch>
        </p:blipFill>
        <p:spPr bwMode="auto">
          <a:xfrm>
            <a:off x="7962900" y="6219825"/>
            <a:ext cx="9588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81" r:id="rId2"/>
    <p:sldLayoutId id="2147483782" r:id="rId3"/>
    <p:sldLayoutId id="2147483777" r:id="rId4"/>
    <p:sldLayoutId id="2147483784" r:id="rId5"/>
    <p:sldLayoutId id="2147483790" r:id="rId6"/>
    <p:sldLayoutId id="2147483791" r:id="rId7"/>
    <p:sldLayoutId id="2147483792" r:id="rId8"/>
    <p:sldLayoutId id="2147483796" r:id="rId9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pegasus.isi.edu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isi.edu/~deelman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pegasus.isi.edu/precip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Challenges and Solutions in </a:t>
            </a:r>
            <a:br>
              <a:rPr lang="en-US" sz="3200" dirty="0" smtClean="0"/>
            </a:br>
            <a:r>
              <a:rPr lang="en-US" sz="3200" dirty="0" smtClean="0"/>
              <a:t>Science </a:t>
            </a:r>
            <a:r>
              <a:rPr lang="en-US" sz="3200" dirty="0"/>
              <a:t>Automation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643200"/>
            <a:ext cx="6400800" cy="2101663"/>
          </a:xfrm>
        </p:spPr>
        <p:txBody>
          <a:bodyPr/>
          <a:lstStyle/>
          <a:p>
            <a:r>
              <a:rPr lang="en-US" sz="2800" dirty="0" smtClean="0"/>
              <a:t>Ewa Deelman</a:t>
            </a:r>
          </a:p>
          <a:p>
            <a:endParaRPr lang="en-US" sz="2800" dirty="0" smtClean="0"/>
          </a:p>
          <a:p>
            <a:r>
              <a:rPr lang="en-US" sz="2400" dirty="0" smtClean="0"/>
              <a:t>USC Information Sciences Institute</a:t>
            </a:r>
          </a:p>
          <a:p>
            <a:r>
              <a:rPr lang="en-US" sz="2400" dirty="0">
                <a:hlinkClick r:id="rId2"/>
              </a:rPr>
              <a:t>http://www.isi.edu/~</a:t>
            </a:r>
            <a:r>
              <a:rPr lang="en-US" sz="2400" dirty="0" smtClean="0">
                <a:hlinkClick r:id="rId2"/>
              </a:rPr>
              <a:t>deelman</a:t>
            </a:r>
            <a:endParaRPr lang="en-US" sz="2400" dirty="0" smtClean="0"/>
          </a:p>
          <a:p>
            <a:r>
              <a:rPr lang="en-US" sz="2400" i="1" dirty="0" smtClean="0">
                <a:solidFill>
                  <a:srgbClr val="21EB80"/>
                </a:solidFill>
              </a:rPr>
              <a:t>Funding from DOE, NSF and NIH</a:t>
            </a:r>
            <a:endParaRPr lang="en-US" sz="2400" i="1" dirty="0">
              <a:solidFill>
                <a:srgbClr val="21EB80"/>
              </a:solidFill>
            </a:endParaRPr>
          </a:p>
          <a:p>
            <a:endParaRPr lang="en-US" sz="2400" dirty="0"/>
          </a:p>
        </p:txBody>
      </p:sp>
      <p:pic>
        <p:nvPicPr>
          <p:cNvPr id="7" name="Picture 4" descr="pegasus_whit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77850"/>
            <a:ext cx="18288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2985459" y="6309434"/>
            <a:ext cx="26085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hlinkClick r:id="rId4"/>
              </a:rPr>
              <a:t>http://pegasus.isi.edu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820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16"/>
            <a:ext cx="8229600" cy="727075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Sometimes the environment is complex</a:t>
            </a:r>
            <a:br>
              <a:rPr lang="en-US" sz="2800" dirty="0" smtClean="0"/>
            </a:br>
            <a:r>
              <a:rPr lang="en-US" sz="2800" dirty="0" smtClean="0"/>
              <a:t>and supports different protocols for data </a:t>
            </a:r>
            <a:r>
              <a:rPr lang="en-US" sz="2800" dirty="0" err="1" smtClean="0"/>
              <a:t>xfer</a:t>
            </a:r>
            <a:r>
              <a:rPr lang="en-US" sz="2800" dirty="0" smtClean="0"/>
              <a:t> and job submission</a:t>
            </a:r>
          </a:p>
        </p:txBody>
      </p:sp>
      <p:sp>
        <p:nvSpPr>
          <p:cNvPr id="4" name="Can 3"/>
          <p:cNvSpPr/>
          <p:nvPr/>
        </p:nvSpPr>
        <p:spPr bwMode="auto">
          <a:xfrm>
            <a:off x="2819400" y="1374080"/>
            <a:ext cx="1089025" cy="1146175"/>
          </a:xfrm>
          <a:prstGeom prst="can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1"/>
                </a:solidFill>
              </a:rPr>
              <a:t>Data Storage </a:t>
            </a:r>
          </a:p>
        </p:txBody>
      </p:sp>
      <p:pic>
        <p:nvPicPr>
          <p:cNvPr id="71683" name="Picture 4" descr="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7880"/>
            <a:ext cx="17335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stCxn id="71683" idx="3"/>
            <a:endCxn id="4" idx="2"/>
          </p:cNvCxnSpPr>
          <p:nvPr/>
        </p:nvCxnSpPr>
        <p:spPr bwMode="auto">
          <a:xfrm>
            <a:off x="1885950" y="1945580"/>
            <a:ext cx="93345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1687" name="TextBox 11"/>
          <p:cNvSpPr txBox="1">
            <a:spLocks noChangeArrowheads="1"/>
          </p:cNvSpPr>
          <p:nvPr/>
        </p:nvSpPr>
        <p:spPr bwMode="auto">
          <a:xfrm>
            <a:off x="2895600" y="3355280"/>
            <a:ext cx="1706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Work definition </a:t>
            </a:r>
          </a:p>
        </p:txBody>
      </p:sp>
      <p:pic>
        <p:nvPicPr>
          <p:cNvPr id="7168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21880"/>
            <a:ext cx="2420938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0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64880"/>
            <a:ext cx="17653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/>
          <p:nvPr/>
        </p:nvSpPr>
        <p:spPr>
          <a:xfrm>
            <a:off x="5171571" y="1279094"/>
            <a:ext cx="1233569" cy="4586466"/>
          </a:xfrm>
          <a:custGeom>
            <a:avLst/>
            <a:gdLst>
              <a:gd name="connsiteX0" fmla="*/ 1233569 w 1233569"/>
              <a:gd name="connsiteY0" fmla="*/ 0 h 4586466"/>
              <a:gd name="connsiteX1" fmla="*/ 54 w 1233569"/>
              <a:gd name="connsiteY1" fmla="*/ 1644550 h 4586466"/>
              <a:gd name="connsiteX2" fmla="*/ 1178746 w 1233569"/>
              <a:gd name="connsiteY2" fmla="*/ 3307372 h 4586466"/>
              <a:gd name="connsiteX3" fmla="*/ 210209 w 1233569"/>
              <a:gd name="connsiteY3" fmla="*/ 4586466 h 4586466"/>
              <a:gd name="connsiteX4" fmla="*/ 210209 w 1233569"/>
              <a:gd name="connsiteY4" fmla="*/ 4586466 h 458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3569" h="4586466">
                <a:moveTo>
                  <a:pt x="1233569" y="0"/>
                </a:moveTo>
                <a:cubicBezTo>
                  <a:pt x="621380" y="546660"/>
                  <a:pt x="9191" y="1093321"/>
                  <a:pt x="54" y="1644550"/>
                </a:cubicBezTo>
                <a:cubicBezTo>
                  <a:pt x="-9083" y="2195779"/>
                  <a:pt x="1143720" y="2817053"/>
                  <a:pt x="1178746" y="3307372"/>
                </a:cubicBezTo>
                <a:cubicBezTo>
                  <a:pt x="1213772" y="3797691"/>
                  <a:pt x="210209" y="4586466"/>
                  <a:pt x="210209" y="4586466"/>
                </a:cubicBezTo>
                <a:lnTo>
                  <a:pt x="210209" y="4586466"/>
                </a:lnTo>
              </a:path>
            </a:pathLst>
          </a:custGeom>
          <a:ln>
            <a:solidFill>
              <a:srgbClr val="21EB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 bwMode="auto">
          <a:xfrm>
            <a:off x="3171716" y="4348919"/>
            <a:ext cx="1717784" cy="117112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en-US" dirty="0">
                <a:cs typeface="Arial" charset="0"/>
              </a:rPr>
              <a:t>Workflow Management System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5336190" y="2804000"/>
            <a:ext cx="990600" cy="22098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5336190" y="5013800"/>
            <a:ext cx="1447800" cy="1524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640990" y="4556600"/>
            <a:ext cx="68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work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4345590" y="1889600"/>
            <a:ext cx="1447800" cy="381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4574190" y="1661000"/>
            <a:ext cx="63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data </a:t>
            </a: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6858000" y="1661000"/>
            <a:ext cx="2147731" cy="480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Campus Cluster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XSEDE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NERSC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ALCF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Open Science </a:t>
            </a:r>
            <a:r>
              <a:rPr lang="en-US" dirty="0" smtClean="0">
                <a:solidFill>
                  <a:srgbClr val="000000"/>
                </a:solidFill>
              </a:rPr>
              <a:t>Grid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EGI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FutureGrid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Amazon Cloud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3171716" y="5730180"/>
            <a:ext cx="1518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DB5700"/>
                </a:solidFill>
              </a:rPr>
              <a:t>Submit host</a:t>
            </a:r>
            <a:endParaRPr lang="en-US" b="1" dirty="0">
              <a:solidFill>
                <a:srgbClr val="DB5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04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2160"/>
            <a:ext cx="8609013" cy="7064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Sometimes you may want to build your own execution environment </a:t>
            </a:r>
            <a:br>
              <a:rPr lang="en-US" dirty="0" smtClean="0"/>
            </a:br>
            <a:r>
              <a:rPr lang="en-US" dirty="0" smtClean="0"/>
              <a:t>-- To ensure availability</a:t>
            </a:r>
            <a:br>
              <a:rPr lang="en-US" dirty="0" smtClean="0"/>
            </a:br>
            <a:r>
              <a:rPr lang="en-US" dirty="0" smtClean="0"/>
              <a:t>-- To ensure compatibility with the application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2362200" y="4267200"/>
            <a:ext cx="1524000" cy="6858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2311400" y="4773613"/>
            <a:ext cx="1600200" cy="24288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561" name="TextBox 15"/>
          <p:cNvSpPr txBox="1">
            <a:spLocks noChangeArrowheads="1"/>
          </p:cNvSpPr>
          <p:nvPr/>
        </p:nvSpPr>
        <p:spPr bwMode="auto">
          <a:xfrm>
            <a:off x="2514600" y="4191000"/>
            <a:ext cx="68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work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1828800" y="2438400"/>
            <a:ext cx="1447800" cy="381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563" name="TextBox 18"/>
          <p:cNvSpPr txBox="1">
            <a:spLocks noChangeArrowheads="1"/>
          </p:cNvSpPr>
          <p:nvPr/>
        </p:nvSpPr>
        <p:spPr bwMode="auto">
          <a:xfrm>
            <a:off x="2057400" y="2209800"/>
            <a:ext cx="63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data </a:t>
            </a:r>
          </a:p>
        </p:txBody>
      </p:sp>
      <p:sp>
        <p:nvSpPr>
          <p:cNvPr id="23565" name="Freeform 24"/>
          <p:cNvSpPr>
            <a:spLocks/>
          </p:cNvSpPr>
          <p:nvPr/>
        </p:nvSpPr>
        <p:spPr bwMode="auto">
          <a:xfrm>
            <a:off x="3505200" y="2514600"/>
            <a:ext cx="3051175" cy="2452688"/>
          </a:xfrm>
          <a:custGeom>
            <a:avLst/>
            <a:gdLst>
              <a:gd name="T0" fmla="*/ 189777 w 3051041"/>
              <a:gd name="T1" fmla="*/ 1328532 h 2452675"/>
              <a:gd name="T2" fmla="*/ 131384 w 3051041"/>
              <a:gd name="T3" fmla="*/ 1240936 h 2452675"/>
              <a:gd name="T4" fmla="*/ 43794 w 3051041"/>
              <a:gd name="T5" fmla="*/ 1036547 h 2452675"/>
              <a:gd name="T6" fmla="*/ 0 w 3051041"/>
              <a:gd name="T7" fmla="*/ 875955 h 2452675"/>
              <a:gd name="T8" fmla="*/ 43794 w 3051041"/>
              <a:gd name="T9" fmla="*/ 656966 h 2452675"/>
              <a:gd name="T10" fmla="*/ 131384 w 3051041"/>
              <a:gd name="T11" fmla="*/ 583970 h 2452675"/>
              <a:gd name="T12" fmla="*/ 364957 w 3051041"/>
              <a:gd name="T13" fmla="*/ 452577 h 2452675"/>
              <a:gd name="T14" fmla="*/ 569333 w 3051041"/>
              <a:gd name="T15" fmla="*/ 350382 h 2452675"/>
              <a:gd name="T16" fmla="*/ 627726 w 3051041"/>
              <a:gd name="T17" fmla="*/ 262786 h 2452675"/>
              <a:gd name="T18" fmla="*/ 992683 w 3051041"/>
              <a:gd name="T19" fmla="*/ 58397 h 2452675"/>
              <a:gd name="T20" fmla="*/ 1094871 w 3051041"/>
              <a:gd name="T21" fmla="*/ 29198 h 2452675"/>
              <a:gd name="T22" fmla="*/ 1299247 w 3051041"/>
              <a:gd name="T23" fmla="*/ 0 h 2452675"/>
              <a:gd name="T24" fmla="*/ 1503623 w 3051041"/>
              <a:gd name="T25" fmla="*/ 58397 h 2452675"/>
              <a:gd name="T26" fmla="*/ 1547418 w 3051041"/>
              <a:gd name="T27" fmla="*/ 131393 h 2452675"/>
              <a:gd name="T28" fmla="*/ 1620409 w 3051041"/>
              <a:gd name="T29" fmla="*/ 262786 h 2452675"/>
              <a:gd name="T30" fmla="*/ 1664204 w 3051041"/>
              <a:gd name="T31" fmla="*/ 394180 h 2452675"/>
              <a:gd name="T32" fmla="*/ 1722597 w 3051041"/>
              <a:gd name="T33" fmla="*/ 408779 h 2452675"/>
              <a:gd name="T34" fmla="*/ 1780990 w 3051041"/>
              <a:gd name="T35" fmla="*/ 437977 h 2452675"/>
              <a:gd name="T36" fmla="*/ 1926973 w 3051041"/>
              <a:gd name="T37" fmla="*/ 467176 h 2452675"/>
              <a:gd name="T38" fmla="*/ 2043759 w 3051041"/>
              <a:gd name="T39" fmla="*/ 496374 h 2452675"/>
              <a:gd name="T40" fmla="*/ 2087554 w 3051041"/>
              <a:gd name="T41" fmla="*/ 510974 h 2452675"/>
              <a:gd name="T42" fmla="*/ 2160546 w 3051041"/>
              <a:gd name="T43" fmla="*/ 569371 h 2452675"/>
              <a:gd name="T44" fmla="*/ 2335725 w 3051041"/>
              <a:gd name="T45" fmla="*/ 715363 h 2452675"/>
              <a:gd name="T46" fmla="*/ 2496306 w 3051041"/>
              <a:gd name="T47" fmla="*/ 934352 h 2452675"/>
              <a:gd name="T48" fmla="*/ 2540101 w 3051041"/>
              <a:gd name="T49" fmla="*/ 978150 h 2452675"/>
              <a:gd name="T50" fmla="*/ 2598494 w 3051041"/>
              <a:gd name="T51" fmla="*/ 1007348 h 2452675"/>
              <a:gd name="T52" fmla="*/ 2671486 w 3051041"/>
              <a:gd name="T53" fmla="*/ 1051146 h 2452675"/>
              <a:gd name="T54" fmla="*/ 2919656 w 3051041"/>
              <a:gd name="T55" fmla="*/ 1284734 h 2452675"/>
              <a:gd name="T56" fmla="*/ 3036443 w 3051041"/>
              <a:gd name="T57" fmla="*/ 1591319 h 2452675"/>
              <a:gd name="T58" fmla="*/ 3051041 w 3051041"/>
              <a:gd name="T59" fmla="*/ 1824907 h 2452675"/>
              <a:gd name="T60" fmla="*/ 3007246 w 3051041"/>
              <a:gd name="T61" fmla="*/ 1956300 h 2452675"/>
              <a:gd name="T62" fmla="*/ 2963451 w 3051041"/>
              <a:gd name="T63" fmla="*/ 1985498 h 2452675"/>
              <a:gd name="T64" fmla="*/ 2788272 w 3051041"/>
              <a:gd name="T65" fmla="*/ 2043895 h 2452675"/>
              <a:gd name="T66" fmla="*/ 2656887 w 3051041"/>
              <a:gd name="T67" fmla="*/ 2116892 h 2452675"/>
              <a:gd name="T68" fmla="*/ 2583896 w 3051041"/>
              <a:gd name="T69" fmla="*/ 2175289 h 2452675"/>
              <a:gd name="T70" fmla="*/ 2452511 w 3051041"/>
              <a:gd name="T71" fmla="*/ 2262884 h 2452675"/>
              <a:gd name="T72" fmla="*/ 2350323 w 3051041"/>
              <a:gd name="T73" fmla="*/ 2350480 h 2452675"/>
              <a:gd name="T74" fmla="*/ 2277332 w 3051041"/>
              <a:gd name="T75" fmla="*/ 2394278 h 2452675"/>
              <a:gd name="T76" fmla="*/ 2072956 w 3051041"/>
              <a:gd name="T77" fmla="*/ 2452675 h 2452675"/>
              <a:gd name="T78" fmla="*/ 1416033 w 3051041"/>
              <a:gd name="T79" fmla="*/ 2423476 h 2452675"/>
              <a:gd name="T80" fmla="*/ 1328443 w 3051041"/>
              <a:gd name="T81" fmla="*/ 2394278 h 2452675"/>
              <a:gd name="T82" fmla="*/ 1240854 w 3051041"/>
              <a:gd name="T83" fmla="*/ 2379678 h 2452675"/>
              <a:gd name="T84" fmla="*/ 1167862 w 3051041"/>
              <a:gd name="T85" fmla="*/ 2350480 h 2452675"/>
              <a:gd name="T86" fmla="*/ 919691 w 3051041"/>
              <a:gd name="T87" fmla="*/ 2321281 h 2452675"/>
              <a:gd name="T88" fmla="*/ 817503 w 3051041"/>
              <a:gd name="T89" fmla="*/ 2306682 h 2452675"/>
              <a:gd name="T90" fmla="*/ 525538 w 3051041"/>
              <a:gd name="T91" fmla="*/ 2292083 h 2452675"/>
              <a:gd name="T92" fmla="*/ 481743 w 3051041"/>
              <a:gd name="T93" fmla="*/ 2248285 h 2452675"/>
              <a:gd name="T94" fmla="*/ 467145 w 3051041"/>
              <a:gd name="T95" fmla="*/ 2160689 h 2452675"/>
              <a:gd name="T96" fmla="*/ 481743 w 3051041"/>
              <a:gd name="T97" fmla="*/ 1708113 h 2452675"/>
              <a:gd name="T98" fmla="*/ 467145 w 3051041"/>
              <a:gd name="T99" fmla="*/ 1591319 h 2452675"/>
              <a:gd name="T100" fmla="*/ 408752 w 3051041"/>
              <a:gd name="T101" fmla="*/ 1562120 h 2452675"/>
              <a:gd name="T102" fmla="*/ 233572 w 3051041"/>
              <a:gd name="T103" fmla="*/ 1518322 h 2452675"/>
              <a:gd name="T104" fmla="*/ 204376 w 3051041"/>
              <a:gd name="T105" fmla="*/ 1357730 h 2452675"/>
              <a:gd name="T106" fmla="*/ 189777 w 3051041"/>
              <a:gd name="T107" fmla="*/ 1313933 h 2452675"/>
              <a:gd name="T108" fmla="*/ 160581 w 3051041"/>
              <a:gd name="T109" fmla="*/ 1270135 h 245267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51041" h="2452675">
                <a:moveTo>
                  <a:pt x="189777" y="1328532"/>
                </a:moveTo>
                <a:cubicBezTo>
                  <a:pt x="170313" y="1299333"/>
                  <a:pt x="147077" y="1272323"/>
                  <a:pt x="131384" y="1240936"/>
                </a:cubicBezTo>
                <a:cubicBezTo>
                  <a:pt x="98237" y="1174638"/>
                  <a:pt x="70180" y="1105814"/>
                  <a:pt x="43794" y="1036547"/>
                </a:cubicBezTo>
                <a:cubicBezTo>
                  <a:pt x="31174" y="1003416"/>
                  <a:pt x="10681" y="918681"/>
                  <a:pt x="0" y="875955"/>
                </a:cubicBezTo>
                <a:cubicBezTo>
                  <a:pt x="14598" y="802959"/>
                  <a:pt x="13248" y="724852"/>
                  <a:pt x="43794" y="656966"/>
                </a:cubicBezTo>
                <a:cubicBezTo>
                  <a:pt x="59390" y="622307"/>
                  <a:pt x="101260" y="607144"/>
                  <a:pt x="131384" y="583970"/>
                </a:cubicBezTo>
                <a:cubicBezTo>
                  <a:pt x="263131" y="482620"/>
                  <a:pt x="206127" y="528544"/>
                  <a:pt x="364957" y="452577"/>
                </a:cubicBezTo>
                <a:cubicBezTo>
                  <a:pt x="433669" y="419712"/>
                  <a:pt x="569333" y="350382"/>
                  <a:pt x="569333" y="350382"/>
                </a:cubicBezTo>
                <a:cubicBezTo>
                  <a:pt x="588797" y="321183"/>
                  <a:pt x="600769" y="285252"/>
                  <a:pt x="627726" y="262786"/>
                </a:cubicBezTo>
                <a:cubicBezTo>
                  <a:pt x="725096" y="181638"/>
                  <a:pt x="871965" y="105346"/>
                  <a:pt x="992683" y="58397"/>
                </a:cubicBezTo>
                <a:cubicBezTo>
                  <a:pt x="1025700" y="45556"/>
                  <a:pt x="1060071" y="35827"/>
                  <a:pt x="1094871" y="29198"/>
                </a:cubicBezTo>
                <a:cubicBezTo>
                  <a:pt x="1162472" y="16321"/>
                  <a:pt x="1299247" y="0"/>
                  <a:pt x="1299247" y="0"/>
                </a:cubicBezTo>
                <a:cubicBezTo>
                  <a:pt x="1367372" y="19466"/>
                  <a:pt x="1441006" y="25245"/>
                  <a:pt x="1503623" y="58397"/>
                </a:cubicBezTo>
                <a:cubicBezTo>
                  <a:pt x="1528700" y="71674"/>
                  <a:pt x="1533831" y="106482"/>
                  <a:pt x="1547418" y="131393"/>
                </a:cubicBezTo>
                <a:cubicBezTo>
                  <a:pt x="1624881" y="273418"/>
                  <a:pt x="1559227" y="171007"/>
                  <a:pt x="1620409" y="262786"/>
                </a:cubicBezTo>
                <a:cubicBezTo>
                  <a:pt x="1626411" y="292801"/>
                  <a:pt x="1635192" y="370002"/>
                  <a:pt x="1664204" y="394180"/>
                </a:cubicBezTo>
                <a:cubicBezTo>
                  <a:pt x="1679617" y="407025"/>
                  <a:pt x="1703811" y="401734"/>
                  <a:pt x="1722597" y="408779"/>
                </a:cubicBezTo>
                <a:cubicBezTo>
                  <a:pt x="1742973" y="416420"/>
                  <a:pt x="1760065" y="431998"/>
                  <a:pt x="1780990" y="437977"/>
                </a:cubicBezTo>
                <a:cubicBezTo>
                  <a:pt x="1828705" y="451611"/>
                  <a:pt x="1879895" y="451483"/>
                  <a:pt x="1926973" y="467176"/>
                </a:cubicBezTo>
                <a:cubicBezTo>
                  <a:pt x="2027092" y="500550"/>
                  <a:pt x="1902816" y="461135"/>
                  <a:pt x="2043759" y="496374"/>
                </a:cubicBezTo>
                <a:cubicBezTo>
                  <a:pt x="2058688" y="500106"/>
                  <a:pt x="2072956" y="506107"/>
                  <a:pt x="2087554" y="510974"/>
                </a:cubicBezTo>
                <a:cubicBezTo>
                  <a:pt x="2111885" y="530440"/>
                  <a:pt x="2134620" y="552086"/>
                  <a:pt x="2160546" y="569371"/>
                </a:cubicBezTo>
                <a:cubicBezTo>
                  <a:pt x="2251291" y="629871"/>
                  <a:pt x="2246283" y="566282"/>
                  <a:pt x="2335725" y="715363"/>
                </a:cubicBezTo>
                <a:cubicBezTo>
                  <a:pt x="2388614" y="803518"/>
                  <a:pt x="2412235" y="850275"/>
                  <a:pt x="2496306" y="934352"/>
                </a:cubicBezTo>
                <a:cubicBezTo>
                  <a:pt x="2510904" y="948951"/>
                  <a:pt x="2523301" y="966149"/>
                  <a:pt x="2540101" y="978150"/>
                </a:cubicBezTo>
                <a:cubicBezTo>
                  <a:pt x="2557809" y="990799"/>
                  <a:pt x="2579471" y="996779"/>
                  <a:pt x="2598494" y="1007348"/>
                </a:cubicBezTo>
                <a:cubicBezTo>
                  <a:pt x="2623298" y="1021129"/>
                  <a:pt x="2648787" y="1034120"/>
                  <a:pt x="2671486" y="1051146"/>
                </a:cubicBezTo>
                <a:cubicBezTo>
                  <a:pt x="2759734" y="1117337"/>
                  <a:pt x="2843481" y="1208553"/>
                  <a:pt x="2919656" y="1284734"/>
                </a:cubicBezTo>
                <a:cubicBezTo>
                  <a:pt x="2958602" y="1372368"/>
                  <a:pt x="3019977" y="1499105"/>
                  <a:pt x="3036443" y="1591319"/>
                </a:cubicBezTo>
                <a:cubicBezTo>
                  <a:pt x="3050156" y="1668119"/>
                  <a:pt x="3046175" y="1747044"/>
                  <a:pt x="3051041" y="1824907"/>
                </a:cubicBezTo>
                <a:cubicBezTo>
                  <a:pt x="3036443" y="1868705"/>
                  <a:pt x="3029352" y="1915770"/>
                  <a:pt x="3007246" y="1956300"/>
                </a:cubicBezTo>
                <a:cubicBezTo>
                  <a:pt x="2998845" y="1971703"/>
                  <a:pt x="2978788" y="1976977"/>
                  <a:pt x="2963451" y="1985498"/>
                </a:cubicBezTo>
                <a:cubicBezTo>
                  <a:pt x="2865681" y="2039818"/>
                  <a:pt x="2893286" y="2026392"/>
                  <a:pt x="2788272" y="2043895"/>
                </a:cubicBezTo>
                <a:cubicBezTo>
                  <a:pt x="2739650" y="2068208"/>
                  <a:pt x="2702710" y="2084814"/>
                  <a:pt x="2656887" y="2116892"/>
                </a:cubicBezTo>
                <a:cubicBezTo>
                  <a:pt x="2631361" y="2134761"/>
                  <a:pt x="2609251" y="2157178"/>
                  <a:pt x="2583896" y="2175289"/>
                </a:cubicBezTo>
                <a:cubicBezTo>
                  <a:pt x="2541065" y="2205884"/>
                  <a:pt x="2489729" y="2225663"/>
                  <a:pt x="2452511" y="2262884"/>
                </a:cubicBezTo>
                <a:cubicBezTo>
                  <a:pt x="2393340" y="2322059"/>
                  <a:pt x="2409611" y="2313422"/>
                  <a:pt x="2350323" y="2350480"/>
                </a:cubicBezTo>
                <a:cubicBezTo>
                  <a:pt x="2326262" y="2365519"/>
                  <a:pt x="2303957" y="2384468"/>
                  <a:pt x="2277332" y="2394278"/>
                </a:cubicBezTo>
                <a:cubicBezTo>
                  <a:pt x="2210849" y="2418773"/>
                  <a:pt x="2141081" y="2433209"/>
                  <a:pt x="2072956" y="2452675"/>
                </a:cubicBezTo>
                <a:cubicBezTo>
                  <a:pt x="1853982" y="2442942"/>
                  <a:pt x="1634552" y="2440616"/>
                  <a:pt x="1416033" y="2423476"/>
                </a:cubicBezTo>
                <a:cubicBezTo>
                  <a:pt x="1385351" y="2421069"/>
                  <a:pt x="1358300" y="2401743"/>
                  <a:pt x="1328443" y="2394278"/>
                </a:cubicBezTo>
                <a:cubicBezTo>
                  <a:pt x="1299728" y="2387099"/>
                  <a:pt x="1270050" y="2384545"/>
                  <a:pt x="1240854" y="2379678"/>
                </a:cubicBezTo>
                <a:cubicBezTo>
                  <a:pt x="1216523" y="2369945"/>
                  <a:pt x="1192962" y="2358010"/>
                  <a:pt x="1167862" y="2350480"/>
                </a:cubicBezTo>
                <a:cubicBezTo>
                  <a:pt x="1094869" y="2328581"/>
                  <a:pt x="983912" y="2328042"/>
                  <a:pt x="919691" y="2321281"/>
                </a:cubicBezTo>
                <a:cubicBezTo>
                  <a:pt x="885472" y="2317679"/>
                  <a:pt x="851818" y="2309224"/>
                  <a:pt x="817503" y="2306682"/>
                </a:cubicBezTo>
                <a:cubicBezTo>
                  <a:pt x="720326" y="2299483"/>
                  <a:pt x="622860" y="2296949"/>
                  <a:pt x="525538" y="2292083"/>
                </a:cubicBezTo>
                <a:cubicBezTo>
                  <a:pt x="510940" y="2277484"/>
                  <a:pt x="490128" y="2267152"/>
                  <a:pt x="481743" y="2248285"/>
                </a:cubicBezTo>
                <a:cubicBezTo>
                  <a:pt x="469721" y="2221235"/>
                  <a:pt x="467145" y="2190290"/>
                  <a:pt x="467145" y="2160689"/>
                </a:cubicBezTo>
                <a:cubicBezTo>
                  <a:pt x="467145" y="2009752"/>
                  <a:pt x="476877" y="1858972"/>
                  <a:pt x="481743" y="1708113"/>
                </a:cubicBezTo>
                <a:cubicBezTo>
                  <a:pt x="476877" y="1669182"/>
                  <a:pt x="484690" y="1626412"/>
                  <a:pt x="467145" y="1591319"/>
                </a:cubicBezTo>
                <a:cubicBezTo>
                  <a:pt x="457413" y="1571854"/>
                  <a:pt x="428957" y="1570203"/>
                  <a:pt x="408752" y="1562120"/>
                </a:cubicBezTo>
                <a:cubicBezTo>
                  <a:pt x="326135" y="1529071"/>
                  <a:pt x="319730" y="1532683"/>
                  <a:pt x="233572" y="1518322"/>
                </a:cubicBezTo>
                <a:cubicBezTo>
                  <a:pt x="200093" y="1417877"/>
                  <a:pt x="237392" y="1539325"/>
                  <a:pt x="204376" y="1357730"/>
                </a:cubicBezTo>
                <a:cubicBezTo>
                  <a:pt x="201623" y="1342589"/>
                  <a:pt x="196659" y="1327697"/>
                  <a:pt x="189777" y="1313933"/>
                </a:cubicBezTo>
                <a:cubicBezTo>
                  <a:pt x="181931" y="1298239"/>
                  <a:pt x="160581" y="1270135"/>
                  <a:pt x="160581" y="1270135"/>
                </a:cubicBezTo>
              </a:path>
            </a:pathLst>
          </a:custGeom>
          <a:noFill/>
          <a:ln w="9525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6" name="TextBox 25"/>
          <p:cNvSpPr txBox="1">
            <a:spLocks noChangeArrowheads="1"/>
          </p:cNvSpPr>
          <p:nvPr/>
        </p:nvSpPr>
        <p:spPr bwMode="auto">
          <a:xfrm>
            <a:off x="3810000" y="3581400"/>
            <a:ext cx="2425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Virtual Resource Pool</a:t>
            </a:r>
          </a:p>
          <a:p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33" name="Curved Connector 32"/>
          <p:cNvCxnSpPr/>
          <p:nvPr/>
        </p:nvCxnSpPr>
        <p:spPr bwMode="auto">
          <a:xfrm rot="10800000">
            <a:off x="5715000" y="2895601"/>
            <a:ext cx="1143000" cy="525301"/>
          </a:xfrm>
          <a:prstGeom prst="curvedConnector3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Curved Connector 34"/>
          <p:cNvCxnSpPr/>
          <p:nvPr/>
        </p:nvCxnSpPr>
        <p:spPr bwMode="auto">
          <a:xfrm rot="10800000">
            <a:off x="6477000" y="3798888"/>
            <a:ext cx="457200" cy="163512"/>
          </a:xfrm>
          <a:prstGeom prst="curvedConnector3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572" name="TextBox 37"/>
          <p:cNvSpPr txBox="1">
            <a:spLocks noChangeArrowheads="1"/>
          </p:cNvSpPr>
          <p:nvPr/>
        </p:nvSpPr>
        <p:spPr bwMode="auto">
          <a:xfrm>
            <a:off x="5715000" y="2362200"/>
            <a:ext cx="1198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resources</a:t>
            </a:r>
          </a:p>
        </p:txBody>
      </p:sp>
      <p:sp>
        <p:nvSpPr>
          <p:cNvPr id="23" name="Can 22"/>
          <p:cNvSpPr/>
          <p:nvPr/>
        </p:nvSpPr>
        <p:spPr bwMode="auto">
          <a:xfrm>
            <a:off x="457200" y="1789112"/>
            <a:ext cx="1089025" cy="1146175"/>
          </a:xfrm>
          <a:prstGeom prst="can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1"/>
                </a:solidFill>
              </a:rPr>
              <a:t>Data Storage </a:t>
            </a:r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342382" y="3236235"/>
            <a:ext cx="1706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Work definition </a:t>
            </a:r>
          </a:p>
        </p:txBody>
      </p:sp>
      <p:pic>
        <p:nvPicPr>
          <p:cNvPr id="26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82" y="3845835"/>
            <a:ext cx="17653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ounded Rectangle 26"/>
          <p:cNvSpPr/>
          <p:nvPr/>
        </p:nvSpPr>
        <p:spPr bwMode="auto">
          <a:xfrm>
            <a:off x="618498" y="4229874"/>
            <a:ext cx="1717784" cy="117112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en-US" dirty="0">
                <a:cs typeface="Arial" charset="0"/>
              </a:rPr>
              <a:t>Workflow Management System</a:t>
            </a:r>
          </a:p>
        </p:txBody>
      </p:sp>
      <p:sp>
        <p:nvSpPr>
          <p:cNvPr id="28" name="TextBox 9"/>
          <p:cNvSpPr txBox="1">
            <a:spLocks noChangeArrowheads="1"/>
          </p:cNvSpPr>
          <p:nvPr/>
        </p:nvSpPr>
        <p:spPr bwMode="auto">
          <a:xfrm>
            <a:off x="6858000" y="1661000"/>
            <a:ext cx="2147731" cy="480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Campus Cluster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XSEDE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NERSC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ALCF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Open Science </a:t>
            </a:r>
            <a:r>
              <a:rPr lang="en-US" dirty="0" smtClean="0">
                <a:solidFill>
                  <a:srgbClr val="000000"/>
                </a:solidFill>
              </a:rPr>
              <a:t>Grid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EGI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FutureGrid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Amazon Cloud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" name="TextBox 13"/>
          <p:cNvSpPr txBox="1">
            <a:spLocks noChangeArrowheads="1"/>
          </p:cNvSpPr>
          <p:nvPr/>
        </p:nvSpPr>
        <p:spPr bwMode="auto">
          <a:xfrm>
            <a:off x="342382" y="5674635"/>
            <a:ext cx="1518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DB5700"/>
                </a:solidFill>
              </a:rPr>
              <a:t>Submit host</a:t>
            </a:r>
            <a:endParaRPr lang="en-US" b="1" dirty="0">
              <a:solidFill>
                <a:srgbClr val="DB5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15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5849"/>
            <a:ext cx="8609013" cy="7064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To Build Your Own Environment Environment</a:t>
            </a:r>
            <a:br>
              <a:rPr lang="en-US" dirty="0" smtClean="0"/>
            </a:br>
            <a:r>
              <a:rPr lang="en-US" dirty="0" smtClean="0"/>
              <a:t>You need a Resource </a:t>
            </a:r>
            <a:r>
              <a:rPr lang="en-US" dirty="0" err="1" smtClean="0"/>
              <a:t>Provisioner</a:t>
            </a:r>
            <a:r>
              <a:rPr lang="en-US" dirty="0" smtClean="0"/>
              <a:t>(s)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2362200" y="4267200"/>
            <a:ext cx="1524000" cy="6858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2311400" y="4773613"/>
            <a:ext cx="1600200" cy="24288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561" name="TextBox 15"/>
          <p:cNvSpPr txBox="1">
            <a:spLocks noChangeArrowheads="1"/>
          </p:cNvSpPr>
          <p:nvPr/>
        </p:nvSpPr>
        <p:spPr bwMode="auto">
          <a:xfrm>
            <a:off x="2514600" y="4191000"/>
            <a:ext cx="68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work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1828800" y="2438400"/>
            <a:ext cx="1447800" cy="381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563" name="TextBox 18"/>
          <p:cNvSpPr txBox="1">
            <a:spLocks noChangeArrowheads="1"/>
          </p:cNvSpPr>
          <p:nvPr/>
        </p:nvSpPr>
        <p:spPr bwMode="auto">
          <a:xfrm>
            <a:off x="2057400" y="2209800"/>
            <a:ext cx="63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data 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4038600" y="5562600"/>
            <a:ext cx="2082800" cy="887413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>
                <a:cs typeface="Arial" charset="0"/>
              </a:rPr>
              <a:t>Resource</a:t>
            </a:r>
          </a:p>
          <a:p>
            <a:pPr>
              <a:defRPr/>
            </a:pPr>
            <a:r>
              <a:rPr lang="en-US" dirty="0" err="1">
                <a:cs typeface="Arial" charset="0"/>
              </a:rPr>
              <a:t>Provisioner</a:t>
            </a:r>
            <a:endParaRPr lang="en-US" dirty="0">
              <a:cs typeface="Arial" charset="0"/>
            </a:endParaRPr>
          </a:p>
        </p:txBody>
      </p:sp>
      <p:sp>
        <p:nvSpPr>
          <p:cNvPr id="23565" name="Freeform 24"/>
          <p:cNvSpPr>
            <a:spLocks/>
          </p:cNvSpPr>
          <p:nvPr/>
        </p:nvSpPr>
        <p:spPr bwMode="auto">
          <a:xfrm>
            <a:off x="3505200" y="2514600"/>
            <a:ext cx="3051175" cy="2452688"/>
          </a:xfrm>
          <a:custGeom>
            <a:avLst/>
            <a:gdLst>
              <a:gd name="T0" fmla="*/ 189777 w 3051041"/>
              <a:gd name="T1" fmla="*/ 1328532 h 2452675"/>
              <a:gd name="T2" fmla="*/ 131384 w 3051041"/>
              <a:gd name="T3" fmla="*/ 1240936 h 2452675"/>
              <a:gd name="T4" fmla="*/ 43794 w 3051041"/>
              <a:gd name="T5" fmla="*/ 1036547 h 2452675"/>
              <a:gd name="T6" fmla="*/ 0 w 3051041"/>
              <a:gd name="T7" fmla="*/ 875955 h 2452675"/>
              <a:gd name="T8" fmla="*/ 43794 w 3051041"/>
              <a:gd name="T9" fmla="*/ 656966 h 2452675"/>
              <a:gd name="T10" fmla="*/ 131384 w 3051041"/>
              <a:gd name="T11" fmla="*/ 583970 h 2452675"/>
              <a:gd name="T12" fmla="*/ 364957 w 3051041"/>
              <a:gd name="T13" fmla="*/ 452577 h 2452675"/>
              <a:gd name="T14" fmla="*/ 569333 w 3051041"/>
              <a:gd name="T15" fmla="*/ 350382 h 2452675"/>
              <a:gd name="T16" fmla="*/ 627726 w 3051041"/>
              <a:gd name="T17" fmla="*/ 262786 h 2452675"/>
              <a:gd name="T18" fmla="*/ 992683 w 3051041"/>
              <a:gd name="T19" fmla="*/ 58397 h 2452675"/>
              <a:gd name="T20" fmla="*/ 1094871 w 3051041"/>
              <a:gd name="T21" fmla="*/ 29198 h 2452675"/>
              <a:gd name="T22" fmla="*/ 1299247 w 3051041"/>
              <a:gd name="T23" fmla="*/ 0 h 2452675"/>
              <a:gd name="T24" fmla="*/ 1503623 w 3051041"/>
              <a:gd name="T25" fmla="*/ 58397 h 2452675"/>
              <a:gd name="T26" fmla="*/ 1547418 w 3051041"/>
              <a:gd name="T27" fmla="*/ 131393 h 2452675"/>
              <a:gd name="T28" fmla="*/ 1620409 w 3051041"/>
              <a:gd name="T29" fmla="*/ 262786 h 2452675"/>
              <a:gd name="T30" fmla="*/ 1664204 w 3051041"/>
              <a:gd name="T31" fmla="*/ 394180 h 2452675"/>
              <a:gd name="T32" fmla="*/ 1722597 w 3051041"/>
              <a:gd name="T33" fmla="*/ 408779 h 2452675"/>
              <a:gd name="T34" fmla="*/ 1780990 w 3051041"/>
              <a:gd name="T35" fmla="*/ 437977 h 2452675"/>
              <a:gd name="T36" fmla="*/ 1926973 w 3051041"/>
              <a:gd name="T37" fmla="*/ 467176 h 2452675"/>
              <a:gd name="T38" fmla="*/ 2043759 w 3051041"/>
              <a:gd name="T39" fmla="*/ 496374 h 2452675"/>
              <a:gd name="T40" fmla="*/ 2087554 w 3051041"/>
              <a:gd name="T41" fmla="*/ 510974 h 2452675"/>
              <a:gd name="T42" fmla="*/ 2160546 w 3051041"/>
              <a:gd name="T43" fmla="*/ 569371 h 2452675"/>
              <a:gd name="T44" fmla="*/ 2335725 w 3051041"/>
              <a:gd name="T45" fmla="*/ 715363 h 2452675"/>
              <a:gd name="T46" fmla="*/ 2496306 w 3051041"/>
              <a:gd name="T47" fmla="*/ 934352 h 2452675"/>
              <a:gd name="T48" fmla="*/ 2540101 w 3051041"/>
              <a:gd name="T49" fmla="*/ 978150 h 2452675"/>
              <a:gd name="T50" fmla="*/ 2598494 w 3051041"/>
              <a:gd name="T51" fmla="*/ 1007348 h 2452675"/>
              <a:gd name="T52" fmla="*/ 2671486 w 3051041"/>
              <a:gd name="T53" fmla="*/ 1051146 h 2452675"/>
              <a:gd name="T54" fmla="*/ 2919656 w 3051041"/>
              <a:gd name="T55" fmla="*/ 1284734 h 2452675"/>
              <a:gd name="T56" fmla="*/ 3036443 w 3051041"/>
              <a:gd name="T57" fmla="*/ 1591319 h 2452675"/>
              <a:gd name="T58" fmla="*/ 3051041 w 3051041"/>
              <a:gd name="T59" fmla="*/ 1824907 h 2452675"/>
              <a:gd name="T60" fmla="*/ 3007246 w 3051041"/>
              <a:gd name="T61" fmla="*/ 1956300 h 2452675"/>
              <a:gd name="T62" fmla="*/ 2963451 w 3051041"/>
              <a:gd name="T63" fmla="*/ 1985498 h 2452675"/>
              <a:gd name="T64" fmla="*/ 2788272 w 3051041"/>
              <a:gd name="T65" fmla="*/ 2043895 h 2452675"/>
              <a:gd name="T66" fmla="*/ 2656887 w 3051041"/>
              <a:gd name="T67" fmla="*/ 2116892 h 2452675"/>
              <a:gd name="T68" fmla="*/ 2583896 w 3051041"/>
              <a:gd name="T69" fmla="*/ 2175289 h 2452675"/>
              <a:gd name="T70" fmla="*/ 2452511 w 3051041"/>
              <a:gd name="T71" fmla="*/ 2262884 h 2452675"/>
              <a:gd name="T72" fmla="*/ 2350323 w 3051041"/>
              <a:gd name="T73" fmla="*/ 2350480 h 2452675"/>
              <a:gd name="T74" fmla="*/ 2277332 w 3051041"/>
              <a:gd name="T75" fmla="*/ 2394278 h 2452675"/>
              <a:gd name="T76" fmla="*/ 2072956 w 3051041"/>
              <a:gd name="T77" fmla="*/ 2452675 h 2452675"/>
              <a:gd name="T78" fmla="*/ 1416033 w 3051041"/>
              <a:gd name="T79" fmla="*/ 2423476 h 2452675"/>
              <a:gd name="T80" fmla="*/ 1328443 w 3051041"/>
              <a:gd name="T81" fmla="*/ 2394278 h 2452675"/>
              <a:gd name="T82" fmla="*/ 1240854 w 3051041"/>
              <a:gd name="T83" fmla="*/ 2379678 h 2452675"/>
              <a:gd name="T84" fmla="*/ 1167862 w 3051041"/>
              <a:gd name="T85" fmla="*/ 2350480 h 2452675"/>
              <a:gd name="T86" fmla="*/ 919691 w 3051041"/>
              <a:gd name="T87" fmla="*/ 2321281 h 2452675"/>
              <a:gd name="T88" fmla="*/ 817503 w 3051041"/>
              <a:gd name="T89" fmla="*/ 2306682 h 2452675"/>
              <a:gd name="T90" fmla="*/ 525538 w 3051041"/>
              <a:gd name="T91" fmla="*/ 2292083 h 2452675"/>
              <a:gd name="T92" fmla="*/ 481743 w 3051041"/>
              <a:gd name="T93" fmla="*/ 2248285 h 2452675"/>
              <a:gd name="T94" fmla="*/ 467145 w 3051041"/>
              <a:gd name="T95" fmla="*/ 2160689 h 2452675"/>
              <a:gd name="T96" fmla="*/ 481743 w 3051041"/>
              <a:gd name="T97" fmla="*/ 1708113 h 2452675"/>
              <a:gd name="T98" fmla="*/ 467145 w 3051041"/>
              <a:gd name="T99" fmla="*/ 1591319 h 2452675"/>
              <a:gd name="T100" fmla="*/ 408752 w 3051041"/>
              <a:gd name="T101" fmla="*/ 1562120 h 2452675"/>
              <a:gd name="T102" fmla="*/ 233572 w 3051041"/>
              <a:gd name="T103" fmla="*/ 1518322 h 2452675"/>
              <a:gd name="T104" fmla="*/ 204376 w 3051041"/>
              <a:gd name="T105" fmla="*/ 1357730 h 2452675"/>
              <a:gd name="T106" fmla="*/ 189777 w 3051041"/>
              <a:gd name="T107" fmla="*/ 1313933 h 2452675"/>
              <a:gd name="T108" fmla="*/ 160581 w 3051041"/>
              <a:gd name="T109" fmla="*/ 1270135 h 245267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51041" h="2452675">
                <a:moveTo>
                  <a:pt x="189777" y="1328532"/>
                </a:moveTo>
                <a:cubicBezTo>
                  <a:pt x="170313" y="1299333"/>
                  <a:pt x="147077" y="1272323"/>
                  <a:pt x="131384" y="1240936"/>
                </a:cubicBezTo>
                <a:cubicBezTo>
                  <a:pt x="98237" y="1174638"/>
                  <a:pt x="70180" y="1105814"/>
                  <a:pt x="43794" y="1036547"/>
                </a:cubicBezTo>
                <a:cubicBezTo>
                  <a:pt x="31174" y="1003416"/>
                  <a:pt x="10681" y="918681"/>
                  <a:pt x="0" y="875955"/>
                </a:cubicBezTo>
                <a:cubicBezTo>
                  <a:pt x="14598" y="802959"/>
                  <a:pt x="13248" y="724852"/>
                  <a:pt x="43794" y="656966"/>
                </a:cubicBezTo>
                <a:cubicBezTo>
                  <a:pt x="59390" y="622307"/>
                  <a:pt x="101260" y="607144"/>
                  <a:pt x="131384" y="583970"/>
                </a:cubicBezTo>
                <a:cubicBezTo>
                  <a:pt x="263131" y="482620"/>
                  <a:pt x="206127" y="528544"/>
                  <a:pt x="364957" y="452577"/>
                </a:cubicBezTo>
                <a:cubicBezTo>
                  <a:pt x="433669" y="419712"/>
                  <a:pt x="569333" y="350382"/>
                  <a:pt x="569333" y="350382"/>
                </a:cubicBezTo>
                <a:cubicBezTo>
                  <a:pt x="588797" y="321183"/>
                  <a:pt x="600769" y="285252"/>
                  <a:pt x="627726" y="262786"/>
                </a:cubicBezTo>
                <a:cubicBezTo>
                  <a:pt x="725096" y="181638"/>
                  <a:pt x="871965" y="105346"/>
                  <a:pt x="992683" y="58397"/>
                </a:cubicBezTo>
                <a:cubicBezTo>
                  <a:pt x="1025700" y="45556"/>
                  <a:pt x="1060071" y="35827"/>
                  <a:pt x="1094871" y="29198"/>
                </a:cubicBezTo>
                <a:cubicBezTo>
                  <a:pt x="1162472" y="16321"/>
                  <a:pt x="1299247" y="0"/>
                  <a:pt x="1299247" y="0"/>
                </a:cubicBezTo>
                <a:cubicBezTo>
                  <a:pt x="1367372" y="19466"/>
                  <a:pt x="1441006" y="25245"/>
                  <a:pt x="1503623" y="58397"/>
                </a:cubicBezTo>
                <a:cubicBezTo>
                  <a:pt x="1528700" y="71674"/>
                  <a:pt x="1533831" y="106482"/>
                  <a:pt x="1547418" y="131393"/>
                </a:cubicBezTo>
                <a:cubicBezTo>
                  <a:pt x="1624881" y="273418"/>
                  <a:pt x="1559227" y="171007"/>
                  <a:pt x="1620409" y="262786"/>
                </a:cubicBezTo>
                <a:cubicBezTo>
                  <a:pt x="1626411" y="292801"/>
                  <a:pt x="1635192" y="370002"/>
                  <a:pt x="1664204" y="394180"/>
                </a:cubicBezTo>
                <a:cubicBezTo>
                  <a:pt x="1679617" y="407025"/>
                  <a:pt x="1703811" y="401734"/>
                  <a:pt x="1722597" y="408779"/>
                </a:cubicBezTo>
                <a:cubicBezTo>
                  <a:pt x="1742973" y="416420"/>
                  <a:pt x="1760065" y="431998"/>
                  <a:pt x="1780990" y="437977"/>
                </a:cubicBezTo>
                <a:cubicBezTo>
                  <a:pt x="1828705" y="451611"/>
                  <a:pt x="1879895" y="451483"/>
                  <a:pt x="1926973" y="467176"/>
                </a:cubicBezTo>
                <a:cubicBezTo>
                  <a:pt x="2027092" y="500550"/>
                  <a:pt x="1902816" y="461135"/>
                  <a:pt x="2043759" y="496374"/>
                </a:cubicBezTo>
                <a:cubicBezTo>
                  <a:pt x="2058688" y="500106"/>
                  <a:pt x="2072956" y="506107"/>
                  <a:pt x="2087554" y="510974"/>
                </a:cubicBezTo>
                <a:cubicBezTo>
                  <a:pt x="2111885" y="530440"/>
                  <a:pt x="2134620" y="552086"/>
                  <a:pt x="2160546" y="569371"/>
                </a:cubicBezTo>
                <a:cubicBezTo>
                  <a:pt x="2251291" y="629871"/>
                  <a:pt x="2246283" y="566282"/>
                  <a:pt x="2335725" y="715363"/>
                </a:cubicBezTo>
                <a:cubicBezTo>
                  <a:pt x="2388614" y="803518"/>
                  <a:pt x="2412235" y="850275"/>
                  <a:pt x="2496306" y="934352"/>
                </a:cubicBezTo>
                <a:cubicBezTo>
                  <a:pt x="2510904" y="948951"/>
                  <a:pt x="2523301" y="966149"/>
                  <a:pt x="2540101" y="978150"/>
                </a:cubicBezTo>
                <a:cubicBezTo>
                  <a:pt x="2557809" y="990799"/>
                  <a:pt x="2579471" y="996779"/>
                  <a:pt x="2598494" y="1007348"/>
                </a:cubicBezTo>
                <a:cubicBezTo>
                  <a:pt x="2623298" y="1021129"/>
                  <a:pt x="2648787" y="1034120"/>
                  <a:pt x="2671486" y="1051146"/>
                </a:cubicBezTo>
                <a:cubicBezTo>
                  <a:pt x="2759734" y="1117337"/>
                  <a:pt x="2843481" y="1208553"/>
                  <a:pt x="2919656" y="1284734"/>
                </a:cubicBezTo>
                <a:cubicBezTo>
                  <a:pt x="2958602" y="1372368"/>
                  <a:pt x="3019977" y="1499105"/>
                  <a:pt x="3036443" y="1591319"/>
                </a:cubicBezTo>
                <a:cubicBezTo>
                  <a:pt x="3050156" y="1668119"/>
                  <a:pt x="3046175" y="1747044"/>
                  <a:pt x="3051041" y="1824907"/>
                </a:cubicBezTo>
                <a:cubicBezTo>
                  <a:pt x="3036443" y="1868705"/>
                  <a:pt x="3029352" y="1915770"/>
                  <a:pt x="3007246" y="1956300"/>
                </a:cubicBezTo>
                <a:cubicBezTo>
                  <a:pt x="2998845" y="1971703"/>
                  <a:pt x="2978788" y="1976977"/>
                  <a:pt x="2963451" y="1985498"/>
                </a:cubicBezTo>
                <a:cubicBezTo>
                  <a:pt x="2865681" y="2039818"/>
                  <a:pt x="2893286" y="2026392"/>
                  <a:pt x="2788272" y="2043895"/>
                </a:cubicBezTo>
                <a:cubicBezTo>
                  <a:pt x="2739650" y="2068208"/>
                  <a:pt x="2702710" y="2084814"/>
                  <a:pt x="2656887" y="2116892"/>
                </a:cubicBezTo>
                <a:cubicBezTo>
                  <a:pt x="2631361" y="2134761"/>
                  <a:pt x="2609251" y="2157178"/>
                  <a:pt x="2583896" y="2175289"/>
                </a:cubicBezTo>
                <a:cubicBezTo>
                  <a:pt x="2541065" y="2205884"/>
                  <a:pt x="2489729" y="2225663"/>
                  <a:pt x="2452511" y="2262884"/>
                </a:cubicBezTo>
                <a:cubicBezTo>
                  <a:pt x="2393340" y="2322059"/>
                  <a:pt x="2409611" y="2313422"/>
                  <a:pt x="2350323" y="2350480"/>
                </a:cubicBezTo>
                <a:cubicBezTo>
                  <a:pt x="2326262" y="2365519"/>
                  <a:pt x="2303957" y="2384468"/>
                  <a:pt x="2277332" y="2394278"/>
                </a:cubicBezTo>
                <a:cubicBezTo>
                  <a:pt x="2210849" y="2418773"/>
                  <a:pt x="2141081" y="2433209"/>
                  <a:pt x="2072956" y="2452675"/>
                </a:cubicBezTo>
                <a:cubicBezTo>
                  <a:pt x="1853982" y="2442942"/>
                  <a:pt x="1634552" y="2440616"/>
                  <a:pt x="1416033" y="2423476"/>
                </a:cubicBezTo>
                <a:cubicBezTo>
                  <a:pt x="1385351" y="2421069"/>
                  <a:pt x="1358300" y="2401743"/>
                  <a:pt x="1328443" y="2394278"/>
                </a:cubicBezTo>
                <a:cubicBezTo>
                  <a:pt x="1299728" y="2387099"/>
                  <a:pt x="1270050" y="2384545"/>
                  <a:pt x="1240854" y="2379678"/>
                </a:cubicBezTo>
                <a:cubicBezTo>
                  <a:pt x="1216523" y="2369945"/>
                  <a:pt x="1192962" y="2358010"/>
                  <a:pt x="1167862" y="2350480"/>
                </a:cubicBezTo>
                <a:cubicBezTo>
                  <a:pt x="1094869" y="2328581"/>
                  <a:pt x="983912" y="2328042"/>
                  <a:pt x="919691" y="2321281"/>
                </a:cubicBezTo>
                <a:cubicBezTo>
                  <a:pt x="885472" y="2317679"/>
                  <a:pt x="851818" y="2309224"/>
                  <a:pt x="817503" y="2306682"/>
                </a:cubicBezTo>
                <a:cubicBezTo>
                  <a:pt x="720326" y="2299483"/>
                  <a:pt x="622860" y="2296949"/>
                  <a:pt x="525538" y="2292083"/>
                </a:cubicBezTo>
                <a:cubicBezTo>
                  <a:pt x="510940" y="2277484"/>
                  <a:pt x="490128" y="2267152"/>
                  <a:pt x="481743" y="2248285"/>
                </a:cubicBezTo>
                <a:cubicBezTo>
                  <a:pt x="469721" y="2221235"/>
                  <a:pt x="467145" y="2190290"/>
                  <a:pt x="467145" y="2160689"/>
                </a:cubicBezTo>
                <a:cubicBezTo>
                  <a:pt x="467145" y="2009752"/>
                  <a:pt x="476877" y="1858972"/>
                  <a:pt x="481743" y="1708113"/>
                </a:cubicBezTo>
                <a:cubicBezTo>
                  <a:pt x="476877" y="1669182"/>
                  <a:pt x="484690" y="1626412"/>
                  <a:pt x="467145" y="1591319"/>
                </a:cubicBezTo>
                <a:cubicBezTo>
                  <a:pt x="457413" y="1571854"/>
                  <a:pt x="428957" y="1570203"/>
                  <a:pt x="408752" y="1562120"/>
                </a:cubicBezTo>
                <a:cubicBezTo>
                  <a:pt x="326135" y="1529071"/>
                  <a:pt x="319730" y="1532683"/>
                  <a:pt x="233572" y="1518322"/>
                </a:cubicBezTo>
                <a:cubicBezTo>
                  <a:pt x="200093" y="1417877"/>
                  <a:pt x="237392" y="1539325"/>
                  <a:pt x="204376" y="1357730"/>
                </a:cubicBezTo>
                <a:cubicBezTo>
                  <a:pt x="201623" y="1342589"/>
                  <a:pt x="196659" y="1327697"/>
                  <a:pt x="189777" y="1313933"/>
                </a:cubicBezTo>
                <a:cubicBezTo>
                  <a:pt x="181931" y="1298239"/>
                  <a:pt x="160581" y="1270135"/>
                  <a:pt x="160581" y="1270135"/>
                </a:cubicBezTo>
              </a:path>
            </a:pathLst>
          </a:custGeom>
          <a:noFill/>
          <a:ln w="9525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6" name="TextBox 25"/>
          <p:cNvSpPr txBox="1">
            <a:spLocks noChangeArrowheads="1"/>
          </p:cNvSpPr>
          <p:nvPr/>
        </p:nvSpPr>
        <p:spPr bwMode="auto">
          <a:xfrm>
            <a:off x="3810000" y="3581400"/>
            <a:ext cx="2425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Virtual Resource Pool</a:t>
            </a:r>
          </a:p>
          <a:p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6019800" y="4038600"/>
            <a:ext cx="914400" cy="12954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6096000" y="4724400"/>
            <a:ext cx="762000" cy="6096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Curved Connector 32"/>
          <p:cNvCxnSpPr/>
          <p:nvPr/>
        </p:nvCxnSpPr>
        <p:spPr bwMode="auto">
          <a:xfrm rot="10800000">
            <a:off x="5715000" y="2895601"/>
            <a:ext cx="1143000" cy="525301"/>
          </a:xfrm>
          <a:prstGeom prst="curvedConnector3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Curved Connector 34"/>
          <p:cNvCxnSpPr/>
          <p:nvPr/>
        </p:nvCxnSpPr>
        <p:spPr bwMode="auto">
          <a:xfrm rot="10800000">
            <a:off x="6477000" y="3798888"/>
            <a:ext cx="457200" cy="163512"/>
          </a:xfrm>
          <a:prstGeom prst="curvedConnector3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571" name="TextBox 36"/>
          <p:cNvSpPr txBox="1">
            <a:spLocks noChangeArrowheads="1"/>
          </p:cNvSpPr>
          <p:nvPr/>
        </p:nvSpPr>
        <p:spPr bwMode="auto">
          <a:xfrm>
            <a:off x="3962400" y="5181600"/>
            <a:ext cx="223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Resources requests</a:t>
            </a:r>
          </a:p>
        </p:txBody>
      </p:sp>
      <p:sp>
        <p:nvSpPr>
          <p:cNvPr id="23572" name="TextBox 37"/>
          <p:cNvSpPr txBox="1">
            <a:spLocks noChangeArrowheads="1"/>
          </p:cNvSpPr>
          <p:nvPr/>
        </p:nvSpPr>
        <p:spPr bwMode="auto">
          <a:xfrm>
            <a:off x="5715000" y="2362200"/>
            <a:ext cx="1198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resources</a:t>
            </a:r>
          </a:p>
        </p:txBody>
      </p:sp>
      <p:sp>
        <p:nvSpPr>
          <p:cNvPr id="23" name="Can 22"/>
          <p:cNvSpPr/>
          <p:nvPr/>
        </p:nvSpPr>
        <p:spPr bwMode="auto">
          <a:xfrm>
            <a:off x="457200" y="1789112"/>
            <a:ext cx="1089025" cy="1146175"/>
          </a:xfrm>
          <a:prstGeom prst="can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1"/>
                </a:solidFill>
              </a:rPr>
              <a:t>Data Storage </a:t>
            </a:r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342382" y="3236235"/>
            <a:ext cx="1706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Work definition </a:t>
            </a: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342382" y="5674635"/>
            <a:ext cx="1518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DB5700"/>
                </a:solidFill>
              </a:rPr>
              <a:t>Submit host</a:t>
            </a:r>
            <a:endParaRPr lang="en-US" b="1" dirty="0">
              <a:solidFill>
                <a:srgbClr val="DB5700"/>
              </a:solidFill>
            </a:endParaRPr>
          </a:p>
        </p:txBody>
      </p:sp>
      <p:pic>
        <p:nvPicPr>
          <p:cNvPr id="26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82" y="3845835"/>
            <a:ext cx="17653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ounded Rectangle 26"/>
          <p:cNvSpPr/>
          <p:nvPr/>
        </p:nvSpPr>
        <p:spPr bwMode="auto">
          <a:xfrm>
            <a:off x="618498" y="4229874"/>
            <a:ext cx="1717784" cy="117112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en-US" dirty="0">
                <a:cs typeface="Arial" charset="0"/>
              </a:rPr>
              <a:t>Workflow Management System</a:t>
            </a:r>
          </a:p>
        </p:txBody>
      </p:sp>
      <p:sp>
        <p:nvSpPr>
          <p:cNvPr id="28" name="TextBox 9"/>
          <p:cNvSpPr txBox="1">
            <a:spLocks noChangeArrowheads="1"/>
          </p:cNvSpPr>
          <p:nvPr/>
        </p:nvSpPr>
        <p:spPr bwMode="auto">
          <a:xfrm>
            <a:off x="6858000" y="1661000"/>
            <a:ext cx="2147731" cy="480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Campus Cluster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XSEDE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NERSC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ALCF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Open Science </a:t>
            </a:r>
            <a:r>
              <a:rPr lang="en-US" dirty="0" smtClean="0">
                <a:solidFill>
                  <a:srgbClr val="000000"/>
                </a:solidFill>
              </a:rPr>
              <a:t>Grid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EGI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FutureGrid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Amazon Cloud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28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Generalized Data Analysis Process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3109911"/>
            <a:ext cx="8229600" cy="3126511"/>
          </a:xfrm>
        </p:spPr>
        <p:txBody>
          <a:bodyPr>
            <a:normAutofit lnSpcReduction="10000"/>
          </a:bodyPr>
          <a:lstStyle/>
          <a:p>
            <a:r>
              <a:rPr lang="en-US" b="0" dirty="0"/>
              <a:t>P</a:t>
            </a:r>
            <a:r>
              <a:rPr lang="en-US" b="0" dirty="0" smtClean="0"/>
              <a:t>rovisioning:  find the right resources, provision them on behalf of the user, configure them (i.e. Condor Pool, </a:t>
            </a:r>
            <a:r>
              <a:rPr lang="en-US" b="0" dirty="0" err="1" smtClean="0"/>
              <a:t>filesystem</a:t>
            </a:r>
            <a:r>
              <a:rPr lang="en-US" b="0" dirty="0" smtClean="0"/>
              <a:t>), </a:t>
            </a:r>
            <a:r>
              <a:rPr lang="en-US" b="0" dirty="0" err="1" smtClean="0"/>
              <a:t>deprovision</a:t>
            </a:r>
            <a:r>
              <a:rPr lang="en-US" b="0" dirty="0" smtClean="0"/>
              <a:t> when not needed, </a:t>
            </a:r>
            <a:r>
              <a:rPr lang="en-US" b="0" i="1" dirty="0" smtClean="0"/>
              <a:t>auto-scale</a:t>
            </a:r>
          </a:p>
          <a:p>
            <a:r>
              <a:rPr lang="en-US" b="0" dirty="0" smtClean="0"/>
              <a:t>Mapping: take a high-level description of the work and transform it into an executable form suitable to run on the available resources, </a:t>
            </a:r>
            <a:r>
              <a:rPr lang="en-US" b="0" i="1" dirty="0" smtClean="0"/>
              <a:t>optimize for performance, reliability</a:t>
            </a:r>
          </a:p>
          <a:p>
            <a:r>
              <a:rPr lang="en-US" b="0" dirty="0" smtClean="0"/>
              <a:t>Execution: provide reliable execution, scalability, monitoring, debugging information, </a:t>
            </a:r>
            <a:r>
              <a:rPr lang="en-US" b="0" i="1" dirty="0" smtClean="0"/>
              <a:t>intervene if application is not behaving as expected</a:t>
            </a:r>
          </a:p>
          <a:p>
            <a:endParaRPr lang="en-US" b="0" dirty="0"/>
          </a:p>
        </p:txBody>
      </p:sp>
      <p:sp>
        <p:nvSpPr>
          <p:cNvPr id="3" name="Pentagon 2"/>
          <p:cNvSpPr/>
          <p:nvPr/>
        </p:nvSpPr>
        <p:spPr>
          <a:xfrm>
            <a:off x="924402" y="2272564"/>
            <a:ext cx="1508760" cy="634940"/>
          </a:xfrm>
          <a:prstGeom prst="homePlat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Resource Provisioning</a:t>
            </a:r>
            <a:endParaRPr lang="en-US" sz="1600" dirty="0"/>
          </a:p>
        </p:txBody>
      </p:sp>
      <p:sp>
        <p:nvSpPr>
          <p:cNvPr id="4" name="Pentagon 3"/>
          <p:cNvSpPr/>
          <p:nvPr/>
        </p:nvSpPr>
        <p:spPr>
          <a:xfrm>
            <a:off x="2949391" y="2272564"/>
            <a:ext cx="1508760" cy="634940"/>
          </a:xfrm>
          <a:prstGeom prst="homePlat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Mapping onto Resources</a:t>
            </a:r>
            <a:endParaRPr lang="en-US" sz="1600" dirty="0"/>
          </a:p>
        </p:txBody>
      </p:sp>
      <p:sp>
        <p:nvSpPr>
          <p:cNvPr id="5" name="Pentagon 4"/>
          <p:cNvSpPr/>
          <p:nvPr/>
        </p:nvSpPr>
        <p:spPr>
          <a:xfrm>
            <a:off x="4974380" y="2272564"/>
            <a:ext cx="1508760" cy="634940"/>
          </a:xfrm>
          <a:prstGeom prst="homePlat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Execution</a:t>
            </a:r>
            <a:endParaRPr lang="en-US" sz="1600" dirty="0"/>
          </a:p>
        </p:txBody>
      </p:sp>
      <p:sp>
        <p:nvSpPr>
          <p:cNvPr id="6" name="Octagon 5"/>
          <p:cNvSpPr/>
          <p:nvPr/>
        </p:nvSpPr>
        <p:spPr>
          <a:xfrm>
            <a:off x="6999368" y="2246648"/>
            <a:ext cx="1325880" cy="686772"/>
          </a:xfrm>
          <a:prstGeom prst="octagon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 smtClean="0">
                <a:solidFill>
                  <a:srgbClr val="36628F"/>
                </a:solidFill>
              </a:rPr>
              <a:t>Results</a:t>
            </a:r>
            <a:endParaRPr lang="en-US" sz="1600" dirty="0">
              <a:solidFill>
                <a:srgbClr val="3662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87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Generalized Data Analysis Process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3109911"/>
            <a:ext cx="8229600" cy="3126511"/>
          </a:xfrm>
        </p:spPr>
        <p:txBody>
          <a:bodyPr>
            <a:normAutofit lnSpcReduction="10000"/>
          </a:bodyPr>
          <a:lstStyle/>
          <a:p>
            <a:r>
              <a:rPr lang="en-US" b="0" dirty="0"/>
              <a:t>P</a:t>
            </a:r>
            <a:r>
              <a:rPr lang="en-US" b="0" dirty="0" smtClean="0"/>
              <a:t>rovisioning:  find the right resources, provision them on behalf of the user, configure them (i.e. Condor Pool, </a:t>
            </a:r>
            <a:r>
              <a:rPr lang="en-US" b="0" dirty="0" err="1" smtClean="0"/>
              <a:t>filesystem</a:t>
            </a:r>
            <a:r>
              <a:rPr lang="en-US" b="0" dirty="0" smtClean="0"/>
              <a:t>), </a:t>
            </a:r>
            <a:r>
              <a:rPr lang="en-US" b="0" dirty="0" err="1" smtClean="0"/>
              <a:t>deprovision</a:t>
            </a:r>
            <a:r>
              <a:rPr lang="en-US" b="0" dirty="0" smtClean="0"/>
              <a:t> when not needed, </a:t>
            </a:r>
            <a:r>
              <a:rPr lang="en-US" b="0" i="1" dirty="0" smtClean="0"/>
              <a:t>auto-scale</a:t>
            </a:r>
          </a:p>
          <a:p>
            <a:r>
              <a:rPr lang="en-US" b="0" dirty="0" smtClean="0"/>
              <a:t>Mapping: take a high-level description of the work and transform it into an executable form suitable to run on the available resources, </a:t>
            </a:r>
            <a:r>
              <a:rPr lang="en-US" b="0" i="1" dirty="0" smtClean="0"/>
              <a:t>optimize for performance, reliability</a:t>
            </a:r>
          </a:p>
          <a:p>
            <a:r>
              <a:rPr lang="en-US" b="0" dirty="0" smtClean="0"/>
              <a:t>Execution: provide reliable execution, scalability, monitoring, debugging information, </a:t>
            </a:r>
            <a:r>
              <a:rPr lang="en-US" b="0" i="1" dirty="0" smtClean="0">
                <a:solidFill>
                  <a:srgbClr val="DB5700"/>
                </a:solidFill>
              </a:rPr>
              <a:t>intervene</a:t>
            </a:r>
            <a:r>
              <a:rPr lang="en-US" b="0" i="1" dirty="0" smtClean="0"/>
              <a:t> if application is not behaving as expected</a:t>
            </a:r>
          </a:p>
          <a:p>
            <a:endParaRPr lang="en-US" b="0" dirty="0"/>
          </a:p>
        </p:txBody>
      </p:sp>
      <p:sp>
        <p:nvSpPr>
          <p:cNvPr id="3" name="Pentagon 2"/>
          <p:cNvSpPr/>
          <p:nvPr/>
        </p:nvSpPr>
        <p:spPr>
          <a:xfrm>
            <a:off x="924402" y="2272564"/>
            <a:ext cx="1508760" cy="634940"/>
          </a:xfrm>
          <a:prstGeom prst="homePlat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Resource Provisioning</a:t>
            </a:r>
            <a:endParaRPr lang="en-US" sz="1600" dirty="0"/>
          </a:p>
        </p:txBody>
      </p:sp>
      <p:sp>
        <p:nvSpPr>
          <p:cNvPr id="4" name="Pentagon 3"/>
          <p:cNvSpPr/>
          <p:nvPr/>
        </p:nvSpPr>
        <p:spPr>
          <a:xfrm>
            <a:off x="2949391" y="2272564"/>
            <a:ext cx="1508760" cy="634940"/>
          </a:xfrm>
          <a:prstGeom prst="homePlat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Mapping onto Resources</a:t>
            </a:r>
            <a:endParaRPr lang="en-US" sz="1600" dirty="0"/>
          </a:p>
        </p:txBody>
      </p:sp>
      <p:sp>
        <p:nvSpPr>
          <p:cNvPr id="5" name="Pentagon 4"/>
          <p:cNvSpPr/>
          <p:nvPr/>
        </p:nvSpPr>
        <p:spPr>
          <a:xfrm>
            <a:off x="4974380" y="2272564"/>
            <a:ext cx="1508760" cy="634940"/>
          </a:xfrm>
          <a:prstGeom prst="homePlat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Execution</a:t>
            </a:r>
            <a:endParaRPr lang="en-US" sz="1600" dirty="0"/>
          </a:p>
        </p:txBody>
      </p:sp>
      <p:sp>
        <p:nvSpPr>
          <p:cNvPr id="6" name="Octagon 5"/>
          <p:cNvSpPr/>
          <p:nvPr/>
        </p:nvSpPr>
        <p:spPr>
          <a:xfrm>
            <a:off x="6999368" y="2246648"/>
            <a:ext cx="1325880" cy="686772"/>
          </a:xfrm>
          <a:prstGeom prst="octagon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 smtClean="0">
                <a:solidFill>
                  <a:srgbClr val="36628F"/>
                </a:solidFill>
              </a:rPr>
              <a:t>Results</a:t>
            </a:r>
            <a:endParaRPr lang="en-US" sz="1600" dirty="0">
              <a:solidFill>
                <a:srgbClr val="36628F"/>
              </a:solidFill>
            </a:endParaRPr>
          </a:p>
        </p:txBody>
      </p:sp>
      <p:sp>
        <p:nvSpPr>
          <p:cNvPr id="8" name="Octagon 7"/>
          <p:cNvSpPr/>
          <p:nvPr/>
        </p:nvSpPr>
        <p:spPr>
          <a:xfrm>
            <a:off x="261462" y="1023149"/>
            <a:ext cx="1325880" cy="686772"/>
          </a:xfrm>
          <a:prstGeom prst="octagon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 smtClean="0">
                <a:solidFill>
                  <a:srgbClr val="36628F"/>
                </a:solidFill>
              </a:rPr>
              <a:t>Application Description</a:t>
            </a:r>
            <a:endParaRPr lang="en-US" sz="1600" dirty="0">
              <a:solidFill>
                <a:srgbClr val="36628F"/>
              </a:solidFill>
            </a:endParaRPr>
          </a:p>
        </p:txBody>
      </p:sp>
      <p:sp>
        <p:nvSpPr>
          <p:cNvPr id="9" name="Octagon 8"/>
          <p:cNvSpPr/>
          <p:nvPr/>
        </p:nvSpPr>
        <p:spPr>
          <a:xfrm>
            <a:off x="1739742" y="1023149"/>
            <a:ext cx="1325880" cy="686772"/>
          </a:xfrm>
          <a:prstGeom prst="octagon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 smtClean="0">
                <a:solidFill>
                  <a:srgbClr val="36628F"/>
                </a:solidFill>
              </a:rPr>
              <a:t>Application Resource Usage</a:t>
            </a:r>
            <a:endParaRPr lang="en-US" sz="1600" dirty="0">
              <a:solidFill>
                <a:srgbClr val="36628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924402" y="1709921"/>
            <a:ext cx="595645" cy="536727"/>
          </a:xfrm>
          <a:prstGeom prst="straightConnector1">
            <a:avLst/>
          </a:prstGeom>
          <a:ln>
            <a:solidFill>
              <a:srgbClr val="BDA0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520047" y="1709921"/>
            <a:ext cx="813060" cy="536727"/>
          </a:xfrm>
          <a:prstGeom prst="straightConnector1">
            <a:avLst/>
          </a:prstGeom>
          <a:ln>
            <a:solidFill>
              <a:srgbClr val="BDA0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333107" y="1709921"/>
            <a:ext cx="1191290" cy="536727"/>
          </a:xfrm>
          <a:prstGeom prst="straightConnector1">
            <a:avLst/>
          </a:prstGeom>
          <a:ln>
            <a:solidFill>
              <a:srgbClr val="BDA0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24402" y="1709921"/>
            <a:ext cx="2448791" cy="536727"/>
          </a:xfrm>
          <a:prstGeom prst="straightConnector1">
            <a:avLst/>
          </a:prstGeom>
          <a:ln>
            <a:solidFill>
              <a:srgbClr val="BDA0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076802" y="1709921"/>
            <a:ext cx="4451944" cy="536727"/>
          </a:xfrm>
          <a:prstGeom prst="straightConnector1">
            <a:avLst/>
          </a:prstGeom>
          <a:ln>
            <a:solidFill>
              <a:srgbClr val="BDA0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433162" y="1709921"/>
            <a:ext cx="3095584" cy="536727"/>
          </a:xfrm>
          <a:prstGeom prst="straightConnector1">
            <a:avLst/>
          </a:prstGeom>
          <a:ln>
            <a:solidFill>
              <a:srgbClr val="BDA0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160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75415" y="2096034"/>
            <a:ext cx="6456838" cy="550782"/>
          </a:xfrm>
          <a:prstGeom prst="round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02257"/>
            <a:ext cx="8229600" cy="3873308"/>
          </a:xfrm>
        </p:spPr>
        <p:txBody>
          <a:bodyPr/>
          <a:lstStyle/>
          <a:p>
            <a:r>
              <a:rPr lang="en-US" dirty="0" smtClean="0"/>
              <a:t>Scientific Workflows</a:t>
            </a:r>
          </a:p>
          <a:p>
            <a:r>
              <a:rPr lang="en-US" dirty="0" smtClean="0"/>
              <a:t>Issues in Resource Provisioning (Cloud)</a:t>
            </a:r>
          </a:p>
          <a:p>
            <a:r>
              <a:rPr lang="en-US" dirty="0" smtClean="0"/>
              <a:t>Issues in Workflow Management</a:t>
            </a:r>
            <a:endParaRPr lang="en-US" dirty="0"/>
          </a:p>
          <a:p>
            <a:r>
              <a:rPr lang="en-US" dirty="0" smtClean="0"/>
              <a:t>Application Resource Estimation</a:t>
            </a:r>
          </a:p>
          <a:p>
            <a:r>
              <a:rPr lang="en-US" dirty="0" smtClean="0"/>
              <a:t>Conclusions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90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in Resource Provisioning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-2116" r="-381"/>
          <a:stretch/>
        </p:blipFill>
        <p:spPr>
          <a:xfrm>
            <a:off x="6120365" y="-1"/>
            <a:ext cx="3279672" cy="24020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391" y="2166042"/>
            <a:ext cx="8229600" cy="4403990"/>
          </a:xfrm>
        </p:spPr>
        <p:txBody>
          <a:bodyPr/>
          <a:lstStyle/>
          <a:p>
            <a:r>
              <a:rPr lang="en-US" dirty="0" smtClean="0"/>
              <a:t>Find the necessary resources (type and amount)</a:t>
            </a:r>
          </a:p>
          <a:p>
            <a:r>
              <a:rPr lang="en-US" dirty="0" smtClean="0"/>
              <a:t>Be able to use the right provisioning interface for a given resource and manage it using user’s credentials</a:t>
            </a:r>
          </a:p>
          <a:p>
            <a:r>
              <a:rPr lang="en-US" dirty="0" smtClean="0"/>
              <a:t>Configure the resources</a:t>
            </a:r>
          </a:p>
          <a:p>
            <a:pPr lvl="1"/>
            <a:r>
              <a:rPr lang="en-US" dirty="0" smtClean="0"/>
              <a:t>Put on a scheduling system</a:t>
            </a:r>
          </a:p>
          <a:p>
            <a:pPr lvl="1"/>
            <a:r>
              <a:rPr lang="en-US" dirty="0" smtClean="0"/>
              <a:t>Set up a file system</a:t>
            </a:r>
          </a:p>
          <a:p>
            <a:r>
              <a:rPr lang="en-US" dirty="0" smtClean="0"/>
              <a:t>Change the configuration of the resources over time</a:t>
            </a:r>
          </a:p>
          <a:p>
            <a:r>
              <a:rPr lang="en-US" dirty="0" smtClean="0"/>
              <a:t>Add/remove resources over time</a:t>
            </a:r>
          </a:p>
          <a:p>
            <a:r>
              <a:rPr lang="en-US" dirty="0" smtClean="0"/>
              <a:t>Recover from failures (at startup and during execution)</a:t>
            </a:r>
          </a:p>
        </p:txBody>
      </p:sp>
    </p:spTree>
    <p:extLst>
      <p:ext uri="{BB962C8B-B14F-4D97-AF65-F5344CB8AC3E}">
        <p14:creationId xmlns:p14="http://schemas.microsoft.com/office/powerpoint/2010/main" val="3790784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dirty="0"/>
              <a:t>PRECIP- Pegasus Repeatable Experiments for the cloud in Python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400" dirty="0">
                <a:latin typeface="Arial"/>
                <a:ea typeface="ＭＳ Ｐゴシック" charset="0"/>
                <a:cs typeface="Arial"/>
              </a:rPr>
              <a:t>A flexible experiment management </a:t>
            </a:r>
            <a:r>
              <a:rPr lang="en-US" sz="2400" dirty="0" smtClean="0">
                <a:latin typeface="Arial"/>
                <a:ea typeface="ＭＳ Ｐゴシック" charset="0"/>
                <a:cs typeface="Arial"/>
              </a:rPr>
              <a:t>API</a:t>
            </a:r>
            <a:endParaRPr lang="en-US" sz="2400" dirty="0">
              <a:latin typeface="Arial"/>
              <a:ea typeface="ＭＳ Ｐゴシック" charset="0"/>
              <a:cs typeface="Arial"/>
            </a:endParaRPr>
          </a:p>
          <a:p>
            <a:pPr eaLnBrk="1" hangingPunct="1"/>
            <a:r>
              <a:rPr lang="en-US" sz="2400" dirty="0">
                <a:latin typeface="Arial"/>
                <a:ea typeface="ＭＳ Ｐゴシック" charset="0"/>
                <a:cs typeface="Arial"/>
              </a:rPr>
              <a:t>Running experiments on </a:t>
            </a:r>
            <a:r>
              <a:rPr lang="en-US" sz="2400" dirty="0" err="1">
                <a:latin typeface="Arial"/>
                <a:ea typeface="ＭＳ Ｐゴシック" charset="0"/>
                <a:cs typeface="Arial"/>
              </a:rPr>
              <a:t>FutureGrid</a:t>
            </a:r>
            <a:r>
              <a:rPr lang="en-US" sz="2400" dirty="0">
                <a:latin typeface="Arial"/>
                <a:ea typeface="ＭＳ Ｐゴシック" charset="0"/>
                <a:cs typeface="Arial"/>
              </a:rPr>
              <a:t> infrastructures and also commercial </a:t>
            </a:r>
            <a:r>
              <a:rPr lang="en-US" sz="2400" dirty="0" smtClean="0">
                <a:latin typeface="Arial"/>
                <a:ea typeface="ＭＳ Ｐゴシック" charset="0"/>
                <a:cs typeface="Arial"/>
              </a:rPr>
              <a:t>clouds</a:t>
            </a:r>
            <a:endParaRPr lang="en-US" sz="2400" dirty="0">
              <a:latin typeface="Arial"/>
              <a:ea typeface="ＭＳ Ｐゴシック" charset="0"/>
              <a:cs typeface="Arial"/>
            </a:endParaRPr>
          </a:p>
          <a:p>
            <a:pPr eaLnBrk="1" hangingPunct="1"/>
            <a:r>
              <a:rPr lang="en-US" sz="2400" dirty="0">
                <a:latin typeface="Arial"/>
                <a:ea typeface="ＭＳ Ｐゴシック" charset="0"/>
                <a:cs typeface="Arial"/>
              </a:rPr>
              <a:t>Using basic Linux </a:t>
            </a:r>
            <a:r>
              <a:rPr lang="en-US" sz="2400" dirty="0" smtClean="0">
                <a:latin typeface="Arial"/>
                <a:ea typeface="ＭＳ Ｐゴシック" charset="0"/>
                <a:cs typeface="Arial"/>
              </a:rPr>
              <a:t>images</a:t>
            </a:r>
          </a:p>
          <a:p>
            <a:pPr eaLnBrk="1" hangingPunct="1"/>
            <a:endParaRPr lang="en-US" sz="2400" dirty="0">
              <a:latin typeface="Arial"/>
              <a:cs typeface="Arial"/>
            </a:endParaRPr>
          </a:p>
        </p:txBody>
      </p:sp>
      <p:pic>
        <p:nvPicPr>
          <p:cNvPr id="6" name="Content Placeholder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34" b="-10534"/>
          <a:stretch>
            <a:fillRect/>
          </a:stretch>
        </p:blipFill>
        <p:spPr bwMode="auto">
          <a:xfrm>
            <a:off x="874946" y="2998504"/>
            <a:ext cx="7704750" cy="38594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07639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err="1" smtClean="0">
                <a:latin typeface="Arial" charset="0"/>
                <a:ea typeface="ＭＳ Ｐゴシック" charset="0"/>
                <a:cs typeface="ＭＳ Ｐゴシック" charset="0"/>
              </a:rPr>
              <a:t>Precip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 Features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18" r="20815"/>
          <a:stretch/>
        </p:blipFill>
        <p:spPr bwMode="auto">
          <a:xfrm>
            <a:off x="4417068" y="2918980"/>
            <a:ext cx="4726932" cy="33423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471" y="1171575"/>
            <a:ext cx="8229600" cy="4403990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400" dirty="0"/>
              <a:t>Automatic handling of </a:t>
            </a:r>
            <a:r>
              <a:rPr lang="en-US" sz="2400" dirty="0" err="1"/>
              <a:t>ssh</a:t>
            </a:r>
            <a:r>
              <a:rPr lang="en-US" sz="2400" dirty="0"/>
              <a:t> keys and security groups</a:t>
            </a:r>
          </a:p>
          <a:p>
            <a:pPr marL="342900" lvl="1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400" dirty="0" smtClean="0"/>
              <a:t>Instance tagging</a:t>
            </a:r>
          </a:p>
          <a:p>
            <a:pPr marL="742950" lvl="2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dirty="0" smtClean="0"/>
              <a:t>Arbitrary tags can be added to instances</a:t>
            </a:r>
          </a:p>
          <a:p>
            <a:pPr marL="742950" lvl="2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dirty="0" smtClean="0"/>
              <a:t>Tags are the only handles available for addressing the instances, and used throughout the API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-1" y="3795023"/>
            <a:ext cx="4574869" cy="246629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 typeface="Wingdings" pitchFamily="2" charset="2"/>
              <a:buChar char="§"/>
              <a:defRPr sz="22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4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2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400" dirty="0" smtClean="0"/>
              <a:t>Rebooting instances, which fail to boot correctly in the middle of the experiments according to users’ need</a:t>
            </a:r>
          </a:p>
          <a:p>
            <a:pPr marL="0" indent="0">
              <a:buFont typeface="Wingdings" pitchFamily="2" charset="2"/>
              <a:buNone/>
            </a:pPr>
            <a:endParaRPr lang="en-US" sz="2400" dirty="0" smtClean="0"/>
          </a:p>
          <a:p>
            <a:pPr marL="0" indent="0">
              <a:buFont typeface="Wingdings" pitchFamily="2" charset="2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034525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61" y="274638"/>
            <a:ext cx="8815451" cy="727075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Experiments on </a:t>
            </a:r>
            <a:r>
              <a:rPr lang="en-US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Precip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  <a:hlinkClick r:id="rId3"/>
              </a:rPr>
              <a:t>http://pegasus.isi.edu/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  <a:hlinkClick r:id="rId3"/>
              </a:rPr>
              <a:t>precip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001713"/>
            <a:ext cx="8229600" cy="5249909"/>
          </a:xfrm>
          <a:ln>
            <a:solidFill>
              <a:srgbClr val="BDA034"/>
            </a:solidFill>
          </a:ln>
        </p:spPr>
        <p:txBody>
          <a:bodyPr>
            <a:normAutofit lnSpcReduction="10000"/>
          </a:bodyPr>
          <a:lstStyle/>
          <a:p>
            <a:pPr marL="342900" lvl="1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400" dirty="0" smtClean="0"/>
              <a:t>One can run a wide range of experiments on </a:t>
            </a:r>
            <a:r>
              <a:rPr lang="en-US" sz="2400" dirty="0" err="1" smtClean="0"/>
              <a:t>Precip</a:t>
            </a:r>
            <a:r>
              <a:rPr lang="en-US" sz="2400" dirty="0" smtClean="0"/>
              <a:t>:</a:t>
            </a:r>
          </a:p>
          <a:p>
            <a:pPr marL="742950" lvl="2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dirty="0" smtClean="0"/>
              <a:t>Networking Experiments</a:t>
            </a:r>
          </a:p>
          <a:p>
            <a:pPr marL="742950" lvl="2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dirty="0" smtClean="0"/>
              <a:t>Master- Worker Experiments</a:t>
            </a:r>
          </a:p>
          <a:p>
            <a:pPr marL="742950" lvl="2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dirty="0" smtClean="0"/>
              <a:t>Workflow Management Experiments</a:t>
            </a:r>
          </a:p>
          <a:p>
            <a:pPr marL="342900" lvl="1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dirty="0" smtClean="0"/>
              <a:t>Example: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latin typeface="Lucida Console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Lucida Console" pitchFamily="49" charset="0"/>
              </a:rPr>
              <a:t>    # Create a new </a:t>
            </a:r>
            <a:r>
              <a:rPr lang="en-US" sz="1200" dirty="0" err="1">
                <a:latin typeface="Lucida Console" pitchFamily="49" charset="0"/>
              </a:rPr>
              <a:t>OpenStack</a:t>
            </a:r>
            <a:r>
              <a:rPr lang="en-US" sz="1200" dirty="0">
                <a:latin typeface="Lucida Console" pitchFamily="49" charset="0"/>
              </a:rPr>
              <a:t> based </a:t>
            </a:r>
            <a:r>
              <a:rPr lang="en-US" sz="1200" dirty="0" smtClean="0">
                <a:latin typeface="Lucida Console" pitchFamily="49" charset="0"/>
              </a:rPr>
              <a:t>experiment.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smtClean="0">
                <a:latin typeface="Lucida Console" pitchFamily="49" charset="0"/>
              </a:rPr>
              <a:t>    </a:t>
            </a:r>
            <a:r>
              <a:rPr lang="en-US" sz="1200" dirty="0" err="1" smtClean="0">
                <a:latin typeface="Lucida Console" pitchFamily="49" charset="0"/>
              </a:rPr>
              <a:t>exp</a:t>
            </a:r>
            <a:r>
              <a:rPr lang="en-US" sz="1200" dirty="0" smtClean="0">
                <a:latin typeface="Lucida Console" pitchFamily="49" charset="0"/>
              </a:rPr>
              <a:t> = </a:t>
            </a:r>
            <a:r>
              <a:rPr lang="en-US" sz="1200" dirty="0" err="1" smtClean="0">
                <a:latin typeface="Lucida Console" pitchFamily="49" charset="0"/>
              </a:rPr>
              <a:t>OpenStackExperiment</a:t>
            </a:r>
            <a:r>
              <a:rPr lang="en-US" sz="1200" dirty="0" smtClean="0">
                <a:latin typeface="Lucida Console" pitchFamily="49" charset="0"/>
              </a:rPr>
              <a:t>(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smtClean="0">
                <a:latin typeface="Lucida Console" pitchFamily="49" charset="0"/>
              </a:rPr>
              <a:t>            </a:t>
            </a:r>
            <a:r>
              <a:rPr lang="en-US" sz="1200" dirty="0" err="1">
                <a:latin typeface="Lucida Console" pitchFamily="49" charset="0"/>
              </a:rPr>
              <a:t>os.environ</a:t>
            </a:r>
            <a:r>
              <a:rPr lang="en-US" sz="1200" dirty="0">
                <a:latin typeface="Lucida Console" pitchFamily="49" charset="0"/>
              </a:rPr>
              <a:t>['EC2_URL'],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Lucida Console" pitchFamily="49" charset="0"/>
              </a:rPr>
              <a:t>            </a:t>
            </a:r>
            <a:r>
              <a:rPr lang="en-US" sz="1200" dirty="0" err="1">
                <a:latin typeface="Lucida Console" pitchFamily="49" charset="0"/>
              </a:rPr>
              <a:t>os.environ</a:t>
            </a:r>
            <a:r>
              <a:rPr lang="en-US" sz="1200" dirty="0">
                <a:latin typeface="Lucida Console" pitchFamily="49" charset="0"/>
              </a:rPr>
              <a:t>['EC2_ACCESS_KEY'],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Lucida Console" pitchFamily="49" charset="0"/>
              </a:rPr>
              <a:t>            </a:t>
            </a:r>
            <a:r>
              <a:rPr lang="en-US" sz="1200" dirty="0" err="1">
                <a:latin typeface="Lucida Console" pitchFamily="49" charset="0"/>
              </a:rPr>
              <a:t>os.environ</a:t>
            </a:r>
            <a:r>
              <a:rPr lang="en-US" sz="1200" dirty="0">
                <a:latin typeface="Lucida Console" pitchFamily="49" charset="0"/>
              </a:rPr>
              <a:t>['EC2_SECRET_KEY'])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latin typeface="Lucida Console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Lucida Console" pitchFamily="49" charset="0"/>
              </a:rPr>
              <a:t>    # Provision an </a:t>
            </a:r>
            <a:r>
              <a:rPr lang="en-US" sz="1200" dirty="0" smtClean="0">
                <a:latin typeface="Lucida Console" pitchFamily="49" charset="0"/>
              </a:rPr>
              <a:t>instance.</a:t>
            </a:r>
            <a:endParaRPr lang="en-US" sz="1200" dirty="0">
              <a:latin typeface="Lucida Console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Lucida Console" pitchFamily="49" charset="0"/>
              </a:rPr>
              <a:t>    </a:t>
            </a:r>
            <a:r>
              <a:rPr lang="en-US" sz="1200" dirty="0" err="1">
                <a:latin typeface="Lucida Console" pitchFamily="49" charset="0"/>
              </a:rPr>
              <a:t>exp.provision</a:t>
            </a:r>
            <a:r>
              <a:rPr lang="en-US" sz="1200" dirty="0">
                <a:latin typeface="Lucida Console" pitchFamily="49" charset="0"/>
              </a:rPr>
              <a:t>("ami-0000004c", tags=["</a:t>
            </a:r>
            <a:r>
              <a:rPr lang="en-US" sz="1200" dirty="0" smtClean="0">
                <a:solidFill>
                  <a:srgbClr val="DB5700"/>
                </a:solidFill>
                <a:latin typeface="Lucida Console" pitchFamily="49" charset="0"/>
              </a:rPr>
              <a:t>test</a:t>
            </a:r>
            <a:r>
              <a:rPr lang="en-US" sz="1200" dirty="0" smtClean="0">
                <a:latin typeface="Lucida Console" pitchFamily="49" charset="0"/>
              </a:rPr>
              <a:t>"</a:t>
            </a:r>
            <a:r>
              <a:rPr lang="en-US" sz="1200" dirty="0">
                <a:latin typeface="Lucida Console" pitchFamily="49" charset="0"/>
              </a:rPr>
              <a:t>], count=1)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latin typeface="Lucida Console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Lucida Console" pitchFamily="49" charset="0"/>
              </a:rPr>
              <a:t>    # Wait for all instances to boot and become accessible</a:t>
            </a:r>
            <a:r>
              <a:rPr lang="en-US" sz="1200" dirty="0" smtClean="0">
                <a:latin typeface="Lucida Console" pitchFamily="49" charset="0"/>
              </a:rPr>
              <a:t>.</a:t>
            </a:r>
            <a:endParaRPr lang="en-US" sz="1200" dirty="0">
              <a:latin typeface="Lucida Console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Lucida Console" pitchFamily="49" charset="0"/>
              </a:rPr>
              <a:t>    </a:t>
            </a:r>
            <a:r>
              <a:rPr lang="en-US" sz="1200" dirty="0" err="1">
                <a:latin typeface="Lucida Console" pitchFamily="49" charset="0"/>
              </a:rPr>
              <a:t>exp.wait</a:t>
            </a:r>
            <a:r>
              <a:rPr lang="en-US" sz="1200" dirty="0">
                <a:latin typeface="Lucida Console" pitchFamily="49" charset="0"/>
              </a:rPr>
              <a:t>(</a:t>
            </a:r>
            <a:r>
              <a:rPr lang="en-US" sz="1200" dirty="0" smtClean="0">
                <a:latin typeface="Lucida Console" pitchFamily="49" charset="0"/>
              </a:rPr>
              <a:t>)</a:t>
            </a:r>
            <a:endParaRPr lang="en-US" sz="1200" dirty="0">
              <a:latin typeface="Lucida Console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Lucida Console" pitchFamily="49" charset="0"/>
              </a:rPr>
              <a:t>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Lucida Console" pitchFamily="49" charset="0"/>
              </a:rPr>
              <a:t>    # Run a command on the instances having the "</a:t>
            </a:r>
            <a:r>
              <a:rPr lang="en-US" sz="1200" dirty="0" smtClean="0">
                <a:solidFill>
                  <a:srgbClr val="DB5700"/>
                </a:solidFill>
                <a:latin typeface="Lucida Console" pitchFamily="49" charset="0"/>
              </a:rPr>
              <a:t>test</a:t>
            </a:r>
            <a:r>
              <a:rPr lang="en-US" sz="1200" dirty="0" smtClean="0">
                <a:latin typeface="Lucida Console" pitchFamily="49" charset="0"/>
              </a:rPr>
              <a:t>" </a:t>
            </a:r>
            <a:r>
              <a:rPr lang="en-US" sz="1200" dirty="0">
                <a:latin typeface="Lucida Console" pitchFamily="49" charset="0"/>
              </a:rPr>
              <a:t>tag</a:t>
            </a:r>
            <a:r>
              <a:rPr lang="en-US" sz="1200" dirty="0" smtClean="0">
                <a:latin typeface="Lucida Console" pitchFamily="49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smtClean="0">
                <a:latin typeface="Lucida Console" pitchFamily="49" charset="0"/>
              </a:rPr>
              <a:t>    </a:t>
            </a:r>
            <a:r>
              <a:rPr lang="en-US" sz="1200" dirty="0" err="1" smtClean="0">
                <a:latin typeface="Lucida Console" pitchFamily="49" charset="0"/>
              </a:rPr>
              <a:t>exp.run</a:t>
            </a:r>
            <a:r>
              <a:rPr lang="en-US" sz="1200" dirty="0" smtClean="0">
                <a:latin typeface="Lucida Console" pitchFamily="49" charset="0"/>
              </a:rPr>
              <a:t>(["</a:t>
            </a:r>
            <a:r>
              <a:rPr lang="en-US" sz="1200" dirty="0" smtClean="0">
                <a:solidFill>
                  <a:srgbClr val="DB5700"/>
                </a:solidFill>
                <a:latin typeface="Lucida Console" pitchFamily="49" charset="0"/>
              </a:rPr>
              <a:t>test</a:t>
            </a:r>
            <a:r>
              <a:rPr lang="en-US" sz="1200" dirty="0" smtClean="0">
                <a:latin typeface="Lucida Console" pitchFamily="49" charset="0"/>
              </a:rPr>
              <a:t>"], "echo 'Hello world from a experiment instance'")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latin typeface="Lucida Console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smtClean="0">
                <a:latin typeface="Lucida Console" pitchFamily="49" charset="0"/>
              </a:rPr>
              <a:t>    # </a:t>
            </a:r>
            <a:r>
              <a:rPr lang="en-US" sz="1200" dirty="0" err="1" smtClean="0">
                <a:latin typeface="Lucida Console" pitchFamily="49" charset="0"/>
              </a:rPr>
              <a:t>deprovision</a:t>
            </a:r>
            <a:r>
              <a:rPr lang="en-US" sz="1200" dirty="0" smtClean="0">
                <a:latin typeface="Lucida Console" pitchFamily="49" charset="0"/>
              </a:rPr>
              <a:t> </a:t>
            </a:r>
            <a:r>
              <a:rPr lang="en-US" sz="1200" dirty="0">
                <a:latin typeface="Lucida Console" pitchFamily="49" charset="0"/>
              </a:rPr>
              <a:t>the instances we have </a:t>
            </a:r>
            <a:r>
              <a:rPr lang="en-US" sz="1200" dirty="0" smtClean="0">
                <a:latin typeface="Lucida Console" pitchFamily="49" charset="0"/>
              </a:rPr>
              <a:t>started.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Lucida Console" pitchFamily="49" charset="0"/>
              </a:rPr>
              <a:t> </a:t>
            </a:r>
            <a:r>
              <a:rPr lang="en-US" sz="1200" dirty="0" smtClean="0">
                <a:latin typeface="Lucida Console" pitchFamily="49" charset="0"/>
              </a:rPr>
              <a:t>   </a:t>
            </a:r>
            <a:r>
              <a:rPr lang="en-US" sz="1200" dirty="0" err="1" smtClean="0">
                <a:latin typeface="Lucida Console" pitchFamily="49" charset="0"/>
              </a:rPr>
              <a:t>exp.deprovision</a:t>
            </a:r>
            <a:r>
              <a:rPr lang="en-US" sz="1200" dirty="0" smtClean="0">
                <a:latin typeface="Lucida Console" pitchFamily="49" charset="0"/>
              </a:rPr>
              <a:t>()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latin typeface="Lucida Console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latin typeface="Lucida Console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latin typeface="Lucida Console" pitchFamily="49" charset="0"/>
            </a:endParaRPr>
          </a:p>
          <a:p>
            <a:pPr marL="342900" lvl="1" indent="-342900">
              <a:spcBef>
                <a:spcPts val="1200"/>
              </a:spcBef>
              <a:buFont typeface="Wingdings" pitchFamily="2" charset="2"/>
              <a:buChar char="§"/>
            </a:pPr>
            <a:endParaRPr lang="en-US" sz="2000" dirty="0"/>
          </a:p>
          <a:p>
            <a:pPr marL="342900" lvl="1" indent="-342900">
              <a:spcBef>
                <a:spcPts val="1200"/>
              </a:spcBef>
              <a:buFont typeface="Wingdings" pitchFamily="2" charset="2"/>
              <a:buChar char="§"/>
            </a:pPr>
            <a:endParaRPr lang="en-US" sz="2200" dirty="0"/>
          </a:p>
          <a:p>
            <a:pPr marL="342900" lvl="1" indent="-342900">
              <a:spcBef>
                <a:spcPts val="1200"/>
              </a:spcBef>
              <a:buFont typeface="Wingdings" pitchFamily="2" charset="2"/>
              <a:buChar char="§"/>
            </a:pPr>
            <a:endParaRPr lang="en-US" sz="2200" dirty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45147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Experimental Science Lifecycle</a:t>
            </a:r>
            <a:endParaRPr lang="en-US" dirty="0"/>
          </a:p>
        </p:txBody>
      </p:sp>
      <p:sp>
        <p:nvSpPr>
          <p:cNvPr id="5" name="Pentagon 4"/>
          <p:cNvSpPr/>
          <p:nvPr/>
        </p:nvSpPr>
        <p:spPr>
          <a:xfrm>
            <a:off x="1347705" y="4010466"/>
            <a:ext cx="1508760" cy="634940"/>
          </a:xfrm>
          <a:prstGeom prst="homePlat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Data Collection</a:t>
            </a:r>
            <a:endParaRPr lang="en-US" sz="1600" dirty="0"/>
          </a:p>
        </p:txBody>
      </p:sp>
      <p:sp>
        <p:nvSpPr>
          <p:cNvPr id="6" name="Pentagon 5"/>
          <p:cNvSpPr/>
          <p:nvPr/>
        </p:nvSpPr>
        <p:spPr>
          <a:xfrm>
            <a:off x="2915712" y="4010466"/>
            <a:ext cx="1508760" cy="634940"/>
          </a:xfrm>
          <a:prstGeom prst="homePlat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Data Integration</a:t>
            </a:r>
            <a:endParaRPr lang="en-US" sz="1600" dirty="0"/>
          </a:p>
        </p:txBody>
      </p:sp>
      <p:pic>
        <p:nvPicPr>
          <p:cNvPr id="7" name="Picture 4" descr="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9" y="3844096"/>
            <a:ext cx="1228408" cy="91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entagon 7"/>
          <p:cNvSpPr/>
          <p:nvPr/>
        </p:nvSpPr>
        <p:spPr>
          <a:xfrm rot="20567726">
            <a:off x="4546205" y="3748618"/>
            <a:ext cx="1508760" cy="634940"/>
          </a:xfrm>
          <a:prstGeom prst="homePlate">
            <a:avLst/>
          </a:prstGeom>
          <a:solidFill>
            <a:srgbClr val="BD744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4A762B"/>
                </a:solidFill>
              </a:rPr>
              <a:t>Data Analysis</a:t>
            </a:r>
            <a:endParaRPr lang="en-US" sz="1600" dirty="0">
              <a:solidFill>
                <a:srgbClr val="4A762B"/>
              </a:solidFill>
            </a:endParaRPr>
          </a:p>
        </p:txBody>
      </p:sp>
      <p:sp>
        <p:nvSpPr>
          <p:cNvPr id="9" name="Round Single Corner Rectangle 8"/>
          <p:cNvSpPr/>
          <p:nvPr/>
        </p:nvSpPr>
        <p:spPr>
          <a:xfrm>
            <a:off x="775702" y="2064826"/>
            <a:ext cx="1228408" cy="874949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 smtClean="0"/>
              <a:t>Science Question</a:t>
            </a:r>
            <a:endParaRPr lang="en-US" sz="1600" dirty="0"/>
          </a:p>
        </p:txBody>
      </p:sp>
      <p:sp>
        <p:nvSpPr>
          <p:cNvPr id="10" name="Pentagon 9"/>
          <p:cNvSpPr/>
          <p:nvPr/>
        </p:nvSpPr>
        <p:spPr>
          <a:xfrm>
            <a:off x="2296669" y="2212225"/>
            <a:ext cx="1508760" cy="634940"/>
          </a:xfrm>
          <a:prstGeom prst="homePlat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Hypothesis generation</a:t>
            </a:r>
            <a:endParaRPr lang="en-US" sz="1600" dirty="0"/>
          </a:p>
        </p:txBody>
      </p:sp>
      <p:sp>
        <p:nvSpPr>
          <p:cNvPr id="11" name="Pentagon 10"/>
          <p:cNvSpPr/>
          <p:nvPr/>
        </p:nvSpPr>
        <p:spPr>
          <a:xfrm>
            <a:off x="4168949" y="2225456"/>
            <a:ext cx="1508760" cy="634940"/>
          </a:xfrm>
          <a:prstGeom prst="homePlat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Model development</a:t>
            </a:r>
            <a:endParaRPr lang="en-US" sz="1600" dirty="0"/>
          </a:p>
        </p:txBody>
      </p:sp>
      <p:sp>
        <p:nvSpPr>
          <p:cNvPr id="13" name="Round Single Corner Rectangle 12"/>
          <p:cNvSpPr/>
          <p:nvPr/>
        </p:nvSpPr>
        <p:spPr>
          <a:xfrm>
            <a:off x="7514710" y="2515531"/>
            <a:ext cx="1373623" cy="971847"/>
          </a:xfrm>
          <a:prstGeom prst="round1Rect">
            <a:avLst/>
          </a:prstGeom>
          <a:solidFill>
            <a:srgbClr val="A4C0DD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Compare &amp; Improve theory</a:t>
            </a:r>
            <a:endParaRPr lang="en-US" sz="1600" dirty="0"/>
          </a:p>
        </p:txBody>
      </p:sp>
      <p:sp>
        <p:nvSpPr>
          <p:cNvPr id="14" name="Wave 13"/>
          <p:cNvSpPr/>
          <p:nvPr/>
        </p:nvSpPr>
        <p:spPr>
          <a:xfrm>
            <a:off x="7709089" y="4722104"/>
            <a:ext cx="1355815" cy="1140302"/>
          </a:xfrm>
          <a:prstGeom prst="wav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Knowledge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 rot="5400000">
            <a:off x="7855849" y="3802771"/>
            <a:ext cx="1229264" cy="794275"/>
          </a:xfrm>
          <a:prstGeom prst="rightArrow">
            <a:avLst/>
          </a:prstGeom>
          <a:solidFill>
            <a:srgbClr val="A4C0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" name="Can 15"/>
          <p:cNvSpPr/>
          <p:nvPr/>
        </p:nvSpPr>
        <p:spPr>
          <a:xfrm>
            <a:off x="2363193" y="5295972"/>
            <a:ext cx="983542" cy="736812"/>
          </a:xfrm>
          <a:prstGeom prst="can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repos.</a:t>
            </a:r>
            <a:endParaRPr lang="en-US" dirty="0"/>
          </a:p>
        </p:txBody>
      </p:sp>
      <p:cxnSp>
        <p:nvCxnSpPr>
          <p:cNvPr id="19" name="Curved Connector 18"/>
          <p:cNvCxnSpPr>
            <a:stCxn id="13" idx="2"/>
            <a:endCxn id="5" idx="2"/>
          </p:cNvCxnSpPr>
          <p:nvPr/>
        </p:nvCxnSpPr>
        <p:spPr>
          <a:xfrm rot="5400000">
            <a:off x="4493422" y="937306"/>
            <a:ext cx="1158028" cy="6258172"/>
          </a:xfrm>
          <a:prstGeom prst="curvedConnector3">
            <a:avLst>
              <a:gd name="adj1" fmla="val 119740"/>
            </a:avLst>
          </a:prstGeom>
          <a:ln>
            <a:solidFill>
              <a:srgbClr val="BDA0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3" idx="2"/>
            <a:endCxn id="6" idx="2"/>
          </p:cNvCxnSpPr>
          <p:nvPr/>
        </p:nvCxnSpPr>
        <p:spPr>
          <a:xfrm rot="5400000">
            <a:off x="5277426" y="1721310"/>
            <a:ext cx="1158028" cy="4690165"/>
          </a:xfrm>
          <a:prstGeom prst="curvedConnector3">
            <a:avLst>
              <a:gd name="adj1" fmla="val 119740"/>
            </a:avLst>
          </a:prstGeom>
          <a:ln>
            <a:solidFill>
              <a:srgbClr val="BDA0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13" idx="2"/>
            <a:endCxn id="8" idx="2"/>
          </p:cNvCxnSpPr>
          <p:nvPr/>
        </p:nvCxnSpPr>
        <p:spPr>
          <a:xfrm rot="5400000">
            <a:off x="6257726" y="2472508"/>
            <a:ext cx="928926" cy="2958667"/>
          </a:xfrm>
          <a:prstGeom prst="curvedConnector3">
            <a:avLst>
              <a:gd name="adj1" fmla="val 121084"/>
            </a:avLst>
          </a:prstGeom>
          <a:ln>
            <a:solidFill>
              <a:srgbClr val="BDA0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 bwMode="auto">
          <a:xfrm>
            <a:off x="501369" y="4801371"/>
            <a:ext cx="21577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BDA034"/>
                </a:solidFill>
                <a:latin typeface="Arial" pitchFamily="34" charset="0"/>
                <a:ea typeface="+mj-ea"/>
                <a:cs typeface="Arial" pitchFamily="34" charset="0"/>
              </a:rPr>
              <a:t>Modify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BDA03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data collection</a:t>
            </a:r>
          </a:p>
        </p:txBody>
      </p:sp>
      <p:sp>
        <p:nvSpPr>
          <p:cNvPr id="35" name="TextBox 34"/>
          <p:cNvSpPr txBox="1"/>
          <p:nvPr/>
        </p:nvSpPr>
        <p:spPr bwMode="auto">
          <a:xfrm>
            <a:off x="5112124" y="4970648"/>
            <a:ext cx="20059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BDA03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Select different data</a:t>
            </a:r>
          </a:p>
        </p:txBody>
      </p:sp>
      <p:sp>
        <p:nvSpPr>
          <p:cNvPr id="36" name="TextBox 35"/>
          <p:cNvSpPr txBox="1"/>
          <p:nvPr/>
        </p:nvSpPr>
        <p:spPr bwMode="auto">
          <a:xfrm>
            <a:off x="6070856" y="4007711"/>
            <a:ext cx="92595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BDA03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Modify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BDA03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analysis</a:t>
            </a:r>
          </a:p>
        </p:txBody>
      </p:sp>
      <p:sp>
        <p:nvSpPr>
          <p:cNvPr id="40" name="TextBox 39"/>
          <p:cNvSpPr txBox="1"/>
          <p:nvPr/>
        </p:nvSpPr>
        <p:spPr bwMode="auto">
          <a:xfrm>
            <a:off x="2937651" y="1504853"/>
            <a:ext cx="18269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BDA03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Modify hypothesis</a:t>
            </a:r>
          </a:p>
        </p:txBody>
      </p:sp>
      <p:sp>
        <p:nvSpPr>
          <p:cNvPr id="41" name="TextBox 40"/>
          <p:cNvSpPr txBox="1"/>
          <p:nvPr/>
        </p:nvSpPr>
        <p:spPr bwMode="auto">
          <a:xfrm>
            <a:off x="5591959" y="1504853"/>
            <a:ext cx="14048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BDA03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Modify model</a:t>
            </a:r>
          </a:p>
        </p:txBody>
      </p:sp>
      <p:cxnSp>
        <p:nvCxnSpPr>
          <p:cNvPr id="47" name="Curved Connector 46"/>
          <p:cNvCxnSpPr>
            <a:stCxn id="13" idx="0"/>
            <a:endCxn id="11" idx="0"/>
          </p:cNvCxnSpPr>
          <p:nvPr/>
        </p:nvCxnSpPr>
        <p:spPr>
          <a:xfrm rot="16200000" flipV="1">
            <a:off x="6338021" y="652030"/>
            <a:ext cx="290075" cy="3436928"/>
          </a:xfrm>
          <a:prstGeom prst="curvedConnector3">
            <a:avLst>
              <a:gd name="adj1" fmla="val 178807"/>
            </a:avLst>
          </a:prstGeom>
          <a:ln>
            <a:solidFill>
              <a:srgbClr val="BDA0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stCxn id="13" idx="0"/>
            <a:endCxn id="10" idx="0"/>
          </p:cNvCxnSpPr>
          <p:nvPr/>
        </p:nvCxnSpPr>
        <p:spPr>
          <a:xfrm rot="16200000" flipV="1">
            <a:off x="5395265" y="-290726"/>
            <a:ext cx="303306" cy="5309208"/>
          </a:xfrm>
          <a:prstGeom prst="curvedConnector3">
            <a:avLst>
              <a:gd name="adj1" fmla="val 175369"/>
            </a:avLst>
          </a:prstGeom>
          <a:ln>
            <a:solidFill>
              <a:srgbClr val="BDA0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 bwMode="auto">
          <a:xfrm>
            <a:off x="775702" y="2246804"/>
            <a:ext cx="4040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?</a:t>
            </a:r>
          </a:p>
        </p:txBody>
      </p:sp>
      <p:sp>
        <p:nvSpPr>
          <p:cNvPr id="55" name="Octagon 54"/>
          <p:cNvSpPr/>
          <p:nvPr/>
        </p:nvSpPr>
        <p:spPr>
          <a:xfrm>
            <a:off x="5888271" y="2246804"/>
            <a:ext cx="1325880" cy="686772"/>
          </a:xfrm>
          <a:prstGeom prst="octag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 smtClean="0">
                <a:solidFill>
                  <a:srgbClr val="36628F"/>
                </a:solidFill>
              </a:rPr>
              <a:t>Theoretical </a:t>
            </a:r>
            <a:r>
              <a:rPr lang="en-US" sz="1600" dirty="0">
                <a:solidFill>
                  <a:srgbClr val="36628F"/>
                </a:solidFill>
              </a:rPr>
              <a:t>prediction</a:t>
            </a:r>
          </a:p>
        </p:txBody>
      </p:sp>
      <p:sp>
        <p:nvSpPr>
          <p:cNvPr id="56" name="Octagon 55"/>
          <p:cNvSpPr/>
          <p:nvPr/>
        </p:nvSpPr>
        <p:spPr>
          <a:xfrm>
            <a:off x="5927883" y="3130168"/>
            <a:ext cx="1325880" cy="686772"/>
          </a:xfrm>
          <a:prstGeom prst="octagon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 smtClean="0">
                <a:solidFill>
                  <a:srgbClr val="36628F"/>
                </a:solidFill>
              </a:rPr>
              <a:t>Empirical Results</a:t>
            </a:r>
            <a:endParaRPr lang="en-US" sz="1600" dirty="0">
              <a:solidFill>
                <a:srgbClr val="36628F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8999911">
            <a:off x="3277950" y="4638466"/>
            <a:ext cx="349902" cy="794275"/>
          </a:xfrm>
          <a:prstGeom prst="rightArrow">
            <a:avLst/>
          </a:prstGeom>
          <a:solidFill>
            <a:srgbClr val="A4C0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951063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75415" y="2646816"/>
            <a:ext cx="6456838" cy="550782"/>
          </a:xfrm>
          <a:prstGeom prst="round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02257"/>
            <a:ext cx="8229600" cy="3873308"/>
          </a:xfrm>
        </p:spPr>
        <p:txBody>
          <a:bodyPr/>
          <a:lstStyle/>
          <a:p>
            <a:r>
              <a:rPr lang="en-US" dirty="0" smtClean="0"/>
              <a:t>Scientific Workflows</a:t>
            </a:r>
          </a:p>
          <a:p>
            <a:r>
              <a:rPr lang="en-US" dirty="0" smtClean="0"/>
              <a:t>Issues in Resource Provisioning</a:t>
            </a:r>
          </a:p>
          <a:p>
            <a:r>
              <a:rPr lang="en-US" dirty="0" smtClean="0"/>
              <a:t>Issues in Workflow Management</a:t>
            </a:r>
            <a:endParaRPr lang="en-US" dirty="0"/>
          </a:p>
          <a:p>
            <a:r>
              <a:rPr lang="en-US" dirty="0" smtClean="0"/>
              <a:t>Application Resource Estimation</a:t>
            </a:r>
          </a:p>
          <a:p>
            <a:r>
              <a:rPr lang="en-US" dirty="0" smtClean="0"/>
              <a:t>Conclusions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Pentagon 3"/>
          <p:cNvSpPr/>
          <p:nvPr/>
        </p:nvSpPr>
        <p:spPr>
          <a:xfrm>
            <a:off x="924402" y="5258095"/>
            <a:ext cx="1508760" cy="634940"/>
          </a:xfrm>
          <a:prstGeom prst="homePlat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Resource Provisioning</a:t>
            </a:r>
            <a:endParaRPr lang="en-US" sz="1600" dirty="0"/>
          </a:p>
        </p:txBody>
      </p:sp>
      <p:sp>
        <p:nvSpPr>
          <p:cNvPr id="6" name="Pentagon 5"/>
          <p:cNvSpPr/>
          <p:nvPr/>
        </p:nvSpPr>
        <p:spPr>
          <a:xfrm>
            <a:off x="2949391" y="5258095"/>
            <a:ext cx="1508760" cy="634940"/>
          </a:xfrm>
          <a:prstGeom prst="homePlat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Mapping onto Resources</a:t>
            </a:r>
            <a:endParaRPr lang="en-US" sz="1600" dirty="0"/>
          </a:p>
        </p:txBody>
      </p:sp>
      <p:sp>
        <p:nvSpPr>
          <p:cNvPr id="7" name="Pentagon 6"/>
          <p:cNvSpPr/>
          <p:nvPr/>
        </p:nvSpPr>
        <p:spPr>
          <a:xfrm>
            <a:off x="4974380" y="5258095"/>
            <a:ext cx="1508760" cy="634940"/>
          </a:xfrm>
          <a:prstGeom prst="homePlat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Execution</a:t>
            </a:r>
            <a:endParaRPr lang="en-US" sz="1600" dirty="0"/>
          </a:p>
        </p:txBody>
      </p:sp>
      <p:sp>
        <p:nvSpPr>
          <p:cNvPr id="8" name="Octagon 7"/>
          <p:cNvSpPr/>
          <p:nvPr/>
        </p:nvSpPr>
        <p:spPr>
          <a:xfrm>
            <a:off x="6999368" y="5232179"/>
            <a:ext cx="1325880" cy="686772"/>
          </a:xfrm>
          <a:prstGeom prst="octagon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 smtClean="0">
                <a:solidFill>
                  <a:srgbClr val="36628F"/>
                </a:solidFill>
              </a:rPr>
              <a:t>Results</a:t>
            </a:r>
            <a:endParaRPr lang="en-US" sz="1600" dirty="0">
              <a:solidFill>
                <a:srgbClr val="3662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65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037883"/>
            <a:ext cx="8229600" cy="44039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User</a:t>
            </a:r>
          </a:p>
          <a:p>
            <a:r>
              <a:rPr lang="en-US" dirty="0" smtClean="0"/>
              <a:t>Describes the workflow in abstract terms (data and computations)</a:t>
            </a:r>
          </a:p>
          <a:p>
            <a:r>
              <a:rPr lang="en-US" dirty="0" smtClean="0"/>
              <a:t>Provides information about the environment, data, and code locations (some info can come directly from infrastructure)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89CC45"/>
                </a:solidFill>
              </a:rPr>
              <a:t>System:</a:t>
            </a:r>
            <a:endParaRPr lang="en-US" dirty="0">
              <a:solidFill>
                <a:srgbClr val="89CC45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89CC45"/>
                </a:solidFill>
                <a:latin typeface="Arial"/>
                <a:cs typeface="Arial"/>
              </a:rPr>
              <a:t>Maps the </a:t>
            </a:r>
            <a:r>
              <a:rPr lang="en-US" dirty="0">
                <a:solidFill>
                  <a:srgbClr val="89CC45"/>
                </a:solidFill>
                <a:latin typeface="Arial"/>
                <a:cs typeface="Arial"/>
              </a:rPr>
              <a:t>resource-independent “abstract” workflow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89CC45"/>
                </a:solidFill>
                <a:latin typeface="Arial"/>
                <a:cs typeface="Arial"/>
              </a:rPr>
              <a:t>onto resources and executes the “concrete” workflow</a:t>
            </a:r>
          </a:p>
          <a:p>
            <a:r>
              <a:rPr lang="en-US" dirty="0" smtClean="0">
                <a:solidFill>
                  <a:srgbClr val="89CC45"/>
                </a:solidFill>
              </a:rPr>
              <a:t>Takes care of data staging and registration and performs correct application invocation</a:t>
            </a:r>
          </a:p>
          <a:p>
            <a:r>
              <a:rPr lang="en-US" dirty="0" smtClean="0">
                <a:solidFill>
                  <a:srgbClr val="89CC45"/>
                </a:solidFill>
              </a:rPr>
              <a:t>Records what happened (provenance)</a:t>
            </a:r>
            <a:endParaRPr lang="en-US" dirty="0">
              <a:solidFill>
                <a:srgbClr val="89CC45"/>
              </a:solidFill>
            </a:endParaRPr>
          </a:p>
        </p:txBody>
      </p:sp>
      <p:sp>
        <p:nvSpPr>
          <p:cNvPr id="5" name="Title 4"/>
          <p:cNvSpPr txBox="1">
            <a:spLocks noGrp="1"/>
          </p:cNvSpPr>
          <p:nvPr>
            <p:ph type="title"/>
          </p:nvPr>
        </p:nvSpPr>
        <p:spPr bwMode="auto">
          <a:xfrm>
            <a:off x="0" y="0"/>
            <a:ext cx="9228132" cy="9541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B57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There are a number of different resources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DB57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and </a:t>
            </a:r>
            <a:b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DB57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B57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You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DB57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don’t want to recode your workflow for each one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DB57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98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Sometimes the environment is just not exactly right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9CC45"/>
                </a:solidFill>
              </a:rPr>
              <a:t>Single core workload</a:t>
            </a:r>
            <a:endParaRPr lang="en-US" dirty="0">
              <a:solidFill>
                <a:srgbClr val="89CC45"/>
              </a:solidFill>
            </a:endParaRPr>
          </a:p>
        </p:txBody>
      </p:sp>
      <p:pic>
        <p:nvPicPr>
          <p:cNvPr id="6" name="Picture 4" descr="periodogram_workflow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723" r="-72723"/>
          <a:stretch>
            <a:fillRect/>
          </a:stretch>
        </p:blipFill>
        <p:spPr bwMode="auto">
          <a:xfrm>
            <a:off x="-2313389" y="1588957"/>
            <a:ext cx="8229600" cy="406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135" y="804831"/>
            <a:ext cx="4907666" cy="32717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37020" y="4110322"/>
            <a:ext cx="56069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Queue delays in scheduling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Limited number of jobs you can submit to a queue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No outward network connectivity from worker </a:t>
            </a:r>
            <a:r>
              <a:rPr lang="en-US" sz="2000" dirty="0" smtClean="0"/>
              <a:t>nodes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Optimized for MPI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3242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575"/>
            <a:ext cx="4939807" cy="489471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Use “pilot” jobs to dynamically provision a number of resources at a time</a:t>
            </a:r>
          </a:p>
          <a:p>
            <a:endParaRPr lang="en-US" dirty="0" smtClean="0"/>
          </a:p>
          <a:p>
            <a:r>
              <a:rPr lang="en-US" dirty="0" smtClean="0"/>
              <a:t>Cluster tasks 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Develop an MPI-based workflow management engine to manage sub-workflows</a:t>
            </a:r>
            <a:endParaRPr lang="en-US" dirty="0"/>
          </a:p>
        </p:txBody>
      </p:sp>
      <p:pic>
        <p:nvPicPr>
          <p:cNvPr id="5" name="Picture 4" descr="horizontal-cluster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294" y="2359985"/>
            <a:ext cx="4873706" cy="249950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977" y="4263356"/>
            <a:ext cx="2258125" cy="2591018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7" name="Rectangle 6"/>
          <p:cNvSpPr/>
          <p:nvPr/>
        </p:nvSpPr>
        <p:spPr>
          <a:xfrm>
            <a:off x="5864859" y="1054594"/>
            <a:ext cx="2656731" cy="5330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Pilot Job</a:t>
            </a:r>
            <a:endParaRPr lang="en-US" sz="2200" dirty="0"/>
          </a:p>
        </p:txBody>
      </p:sp>
      <p:sp>
        <p:nvSpPr>
          <p:cNvPr id="8" name="Oval 7"/>
          <p:cNvSpPr/>
          <p:nvPr/>
        </p:nvSpPr>
        <p:spPr>
          <a:xfrm>
            <a:off x="5395114" y="254638"/>
            <a:ext cx="601524" cy="538417"/>
          </a:xfrm>
          <a:prstGeom prst="ellips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47514" y="254638"/>
            <a:ext cx="601524" cy="538417"/>
          </a:xfrm>
          <a:prstGeom prst="ellips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699914" y="254638"/>
            <a:ext cx="601524" cy="538417"/>
          </a:xfrm>
          <a:prstGeom prst="ellips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852314" y="254638"/>
            <a:ext cx="601524" cy="538417"/>
          </a:xfrm>
          <a:prstGeom prst="ellips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04714" y="254638"/>
            <a:ext cx="601524" cy="538417"/>
          </a:xfrm>
          <a:prstGeom prst="ellips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157114" y="254638"/>
            <a:ext cx="601524" cy="538417"/>
          </a:xfrm>
          <a:prstGeom prst="ellips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urved Connector 15"/>
          <p:cNvCxnSpPr>
            <a:stCxn id="13" idx="6"/>
            <a:endCxn id="7" idx="0"/>
          </p:cNvCxnSpPr>
          <p:nvPr/>
        </p:nvCxnSpPr>
        <p:spPr>
          <a:xfrm>
            <a:off x="6758638" y="523847"/>
            <a:ext cx="434587" cy="530747"/>
          </a:xfrm>
          <a:prstGeom prst="curvedConnector2">
            <a:avLst/>
          </a:prstGeom>
          <a:ln>
            <a:solidFill>
              <a:srgbClr val="8F841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7887102" y="1077095"/>
            <a:ext cx="601524" cy="538417"/>
          </a:xfrm>
          <a:prstGeom prst="ellips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924413" y="1838270"/>
            <a:ext cx="2537623" cy="0"/>
          </a:xfrm>
          <a:prstGeom prst="straightConnector1">
            <a:avLst/>
          </a:prstGeom>
          <a:ln>
            <a:solidFill>
              <a:srgbClr val="8F841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 bwMode="auto">
          <a:xfrm>
            <a:off x="6004714" y="1838270"/>
            <a:ext cx="7120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F841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time</a:t>
            </a:r>
          </a:p>
        </p:txBody>
      </p:sp>
      <p:sp>
        <p:nvSpPr>
          <p:cNvPr id="22" name="TextBox 21"/>
          <p:cNvSpPr txBox="1"/>
          <p:nvPr/>
        </p:nvSpPr>
        <p:spPr bwMode="auto">
          <a:xfrm>
            <a:off x="7046457" y="323792"/>
            <a:ext cx="8406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tasks</a:t>
            </a:r>
          </a:p>
        </p:txBody>
      </p:sp>
    </p:spTree>
    <p:extLst>
      <p:ext uri="{BB962C8B-B14F-4D97-AF65-F5344CB8AC3E}">
        <p14:creationId xmlns:p14="http://schemas.microsoft.com/office/powerpoint/2010/main" val="1485457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2599"/>
            <a:ext cx="3594295" cy="440399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“Small” amount of space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000" y="533020"/>
            <a:ext cx="2115986" cy="527840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079536" y="2216258"/>
            <a:ext cx="1186339" cy="3766475"/>
          </a:xfrm>
          <a:prstGeom prst="ellipse">
            <a:avLst/>
          </a:prstGeom>
          <a:noFill/>
          <a:ln w="57150" cmpd="sng">
            <a:solidFill>
              <a:srgbClr val="89CC4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 bwMode="auto">
          <a:xfrm>
            <a:off x="6600055" y="2959458"/>
            <a:ext cx="208674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Automatically add tasks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to “clean up” data no longer needed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102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limitations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3429" y="1089074"/>
            <a:ext cx="7790571" cy="51158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 bwMode="auto">
          <a:xfrm>
            <a:off x="4412718" y="73411"/>
            <a:ext cx="461431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b="1" dirty="0"/>
              <a:t>Variety of file system deployments:  shared </a:t>
            </a:r>
            <a:r>
              <a:rPr lang="en-US" sz="2000" b="1" dirty="0" err="1"/>
              <a:t>vs</a:t>
            </a:r>
            <a:r>
              <a:rPr lang="en-US" sz="2000" b="1" dirty="0"/>
              <a:t> non-shared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156438" y="2255220"/>
            <a:ext cx="15144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User workflow</a:t>
            </a:r>
          </a:p>
        </p:txBody>
      </p:sp>
      <p:sp>
        <p:nvSpPr>
          <p:cNvPr id="12" name="Left Brace 11"/>
          <p:cNvSpPr/>
          <p:nvPr/>
        </p:nvSpPr>
        <p:spPr>
          <a:xfrm>
            <a:off x="1470393" y="1169804"/>
            <a:ext cx="451142" cy="3024790"/>
          </a:xfrm>
          <a:prstGeom prst="leftBrace">
            <a:avLst/>
          </a:prstGeom>
          <a:ln>
            <a:solidFill>
              <a:srgbClr val="89CC4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67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Robustness</a:t>
            </a:r>
            <a:endParaRPr lang="en-US" dirty="0"/>
          </a:p>
        </p:txBody>
      </p:sp>
      <p:pic>
        <p:nvPicPr>
          <p:cNvPr id="5" name="Picture 40" descr="Recursive-SC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25853" y="2832495"/>
            <a:ext cx="5518147" cy="339507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782" y="937611"/>
            <a:ext cx="8229600" cy="4403990"/>
          </a:xfrm>
        </p:spPr>
        <p:txBody>
          <a:bodyPr/>
          <a:lstStyle/>
          <a:p>
            <a:r>
              <a:rPr lang="en-US" dirty="0" smtClean="0"/>
              <a:t>When failures </a:t>
            </a:r>
            <a:r>
              <a:rPr lang="en-US" dirty="0"/>
              <a:t>occur during execution</a:t>
            </a:r>
            <a:endParaRPr lang="en-US" dirty="0" smtClean="0"/>
          </a:p>
          <a:p>
            <a:pPr lvl="1"/>
            <a:r>
              <a:rPr lang="en-US" dirty="0" smtClean="0"/>
              <a:t>Retries– retry a task or sub-workflow</a:t>
            </a:r>
          </a:p>
          <a:p>
            <a:pPr lvl="1"/>
            <a:r>
              <a:rPr lang="en-US" dirty="0" smtClean="0"/>
              <a:t>Re-planning– </a:t>
            </a:r>
            <a:r>
              <a:rPr lang="en-US" dirty="0" err="1" smtClean="0"/>
              <a:t>replan</a:t>
            </a:r>
            <a:r>
              <a:rPr lang="en-US" dirty="0" smtClean="0"/>
              <a:t> onto a different resource</a:t>
            </a:r>
          </a:p>
          <a:p>
            <a:pPr lvl="1"/>
            <a:r>
              <a:rPr lang="en-US" dirty="0" smtClean="0"/>
              <a:t>Workflow-level </a:t>
            </a:r>
            <a:r>
              <a:rPr lang="en-US" dirty="0" err="1" smtClean="0"/>
              <a:t>checkpointing</a:t>
            </a:r>
            <a:r>
              <a:rPr lang="en-US" dirty="0" smtClean="0"/>
              <a:t> (save data along the way)</a:t>
            </a:r>
          </a:p>
          <a:p>
            <a:r>
              <a:rPr lang="en-US" dirty="0" smtClean="0"/>
              <a:t>Some workflows have millions of tasks: support hierarchical workflows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97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Docum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80947" y="-11864"/>
            <a:ext cx="2463053" cy="318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9811" y="1718763"/>
            <a:ext cx="5315662" cy="329320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600" i="1" dirty="0"/>
              <a:t>#!/</a:t>
            </a:r>
            <a:r>
              <a:rPr lang="en-US" sz="1600" i="1" dirty="0" err="1"/>
              <a:t>usr</a:t>
            </a:r>
            <a:r>
              <a:rPr lang="en-US" sz="1600" i="1" dirty="0"/>
              <a:t>/bin/</a:t>
            </a:r>
            <a:r>
              <a:rPr lang="en-US" sz="1600" i="1" dirty="0" smtClean="0"/>
              <a:t>python</a:t>
            </a:r>
            <a:endParaRPr lang="en-US" sz="1600" dirty="0"/>
          </a:p>
          <a:p>
            <a:r>
              <a:rPr lang="en-US" sz="1600" b="1" dirty="0"/>
              <a:t>from</a:t>
            </a:r>
            <a:r>
              <a:rPr lang="en-US" sz="1600" dirty="0"/>
              <a:t> Pegasus.DAX3 </a:t>
            </a:r>
            <a:r>
              <a:rPr lang="en-US" sz="1600" b="1" dirty="0"/>
              <a:t>import</a:t>
            </a:r>
            <a:r>
              <a:rPr lang="en-US" sz="1600" dirty="0"/>
              <a:t> </a:t>
            </a:r>
            <a:r>
              <a:rPr lang="en-US" sz="1600" b="1" dirty="0" smtClean="0"/>
              <a:t>*</a:t>
            </a:r>
            <a:endParaRPr lang="en-US" sz="1600" dirty="0"/>
          </a:p>
          <a:p>
            <a:r>
              <a:rPr lang="en-US" sz="1600" b="1" dirty="0"/>
              <a:t>import</a:t>
            </a:r>
            <a:r>
              <a:rPr lang="en-US" sz="1600" dirty="0"/>
              <a:t> sys</a:t>
            </a:r>
          </a:p>
          <a:p>
            <a:r>
              <a:rPr lang="en-US" sz="1600" b="1" dirty="0"/>
              <a:t>import</a:t>
            </a:r>
            <a:r>
              <a:rPr lang="en-US" sz="1600" dirty="0"/>
              <a:t> </a:t>
            </a:r>
            <a:r>
              <a:rPr lang="en-US" sz="1600" dirty="0" err="1" smtClean="0"/>
              <a:t>os</a:t>
            </a:r>
            <a:endParaRPr lang="en-US" sz="1600" dirty="0"/>
          </a:p>
          <a:p>
            <a:r>
              <a:rPr lang="en-US" sz="1600" dirty="0" err="1"/>
              <a:t>base_dir</a:t>
            </a:r>
            <a:r>
              <a:rPr lang="en-US" sz="1600" dirty="0"/>
              <a:t> </a:t>
            </a:r>
            <a:r>
              <a:rPr lang="en-US" sz="1600" b="1" dirty="0"/>
              <a:t>=</a:t>
            </a:r>
            <a:r>
              <a:rPr lang="en-US" sz="1600" dirty="0"/>
              <a:t> </a:t>
            </a:r>
            <a:r>
              <a:rPr lang="en-US" sz="1600" dirty="0" err="1"/>
              <a:t>os</a:t>
            </a:r>
            <a:r>
              <a:rPr lang="en-US" sz="1600" b="1" dirty="0" err="1"/>
              <a:t>.</a:t>
            </a:r>
            <a:r>
              <a:rPr lang="en-US" sz="1600" dirty="0" err="1"/>
              <a:t>getcwd</a:t>
            </a:r>
            <a:r>
              <a:rPr lang="en-US" sz="1600" dirty="0"/>
              <a:t>()</a:t>
            </a:r>
          </a:p>
          <a:p>
            <a:r>
              <a:rPr lang="en-US" sz="1600" i="1" dirty="0" smtClean="0"/>
              <a:t>#</a:t>
            </a:r>
            <a:r>
              <a:rPr lang="en-US" sz="1600" i="1" dirty="0"/>
              <a:t>#############################</a:t>
            </a:r>
            <a:endParaRPr lang="en-US" sz="1600" dirty="0"/>
          </a:p>
          <a:p>
            <a:r>
              <a:rPr lang="en-US" sz="1600" i="1" dirty="0" smtClean="0"/>
              <a:t>#</a:t>
            </a:r>
            <a:r>
              <a:rPr lang="en-US" sz="1600" i="1" dirty="0"/>
              <a:t># Number of receptors to group together in a sub workflow</a:t>
            </a:r>
            <a:endParaRPr lang="en-US" sz="1600" dirty="0"/>
          </a:p>
          <a:p>
            <a:r>
              <a:rPr lang="en-US" sz="1600" dirty="0" err="1"/>
              <a:t>numReceptoresSubWF</a:t>
            </a:r>
            <a:r>
              <a:rPr lang="en-US" sz="1600" dirty="0"/>
              <a:t> </a:t>
            </a:r>
            <a:r>
              <a:rPr lang="en-US" sz="1600" b="1" dirty="0"/>
              <a:t>=</a:t>
            </a:r>
            <a:r>
              <a:rPr lang="en-US" sz="1600" dirty="0"/>
              <a:t> 25</a:t>
            </a:r>
          </a:p>
          <a:p>
            <a:r>
              <a:rPr lang="en-US" sz="1600" i="1" dirty="0" smtClean="0"/>
              <a:t>#</a:t>
            </a:r>
            <a:r>
              <a:rPr lang="en-US" sz="1600" i="1" dirty="0"/>
              <a:t># Location of receptor PDBQTs</a:t>
            </a:r>
            <a:endParaRPr lang="en-US" sz="1600" dirty="0"/>
          </a:p>
          <a:p>
            <a:r>
              <a:rPr lang="en-US" sz="1600" dirty="0" err="1"/>
              <a:t>receptorDir</a:t>
            </a:r>
            <a:r>
              <a:rPr lang="en-US" sz="1600" dirty="0"/>
              <a:t> </a:t>
            </a:r>
            <a:r>
              <a:rPr lang="en-US" sz="1600" b="1" dirty="0"/>
              <a:t>=</a:t>
            </a:r>
            <a:r>
              <a:rPr lang="en-US" sz="1600" dirty="0"/>
              <a:t> </a:t>
            </a:r>
            <a:r>
              <a:rPr lang="en-US" sz="1600" dirty="0" err="1"/>
              <a:t>base_dir</a:t>
            </a:r>
            <a:r>
              <a:rPr lang="en-US" sz="1600" dirty="0"/>
              <a:t> </a:t>
            </a:r>
            <a:r>
              <a:rPr lang="en-US" sz="1600" b="1" dirty="0"/>
              <a:t>+</a:t>
            </a:r>
            <a:r>
              <a:rPr lang="en-US" sz="1600" dirty="0"/>
              <a:t> '/inputs/</a:t>
            </a:r>
            <a:r>
              <a:rPr lang="en-US" sz="1600" dirty="0" smtClean="0"/>
              <a:t>rec’</a:t>
            </a:r>
            <a:endParaRPr lang="en-US" sz="1600" dirty="0"/>
          </a:p>
          <a:p>
            <a:r>
              <a:rPr lang="en-US" sz="1600" i="1" dirty="0"/>
              <a:t>## Location of ligand PDBQTs</a:t>
            </a:r>
            <a:endParaRPr lang="en-US" sz="1600" dirty="0"/>
          </a:p>
          <a:p>
            <a:r>
              <a:rPr lang="en-US" sz="1600" dirty="0" err="1"/>
              <a:t>ligandpdbqtDir</a:t>
            </a:r>
            <a:r>
              <a:rPr lang="en-US" sz="1600" dirty="0"/>
              <a:t> </a:t>
            </a:r>
            <a:r>
              <a:rPr lang="en-US" sz="1600" b="1" dirty="0"/>
              <a:t>=</a:t>
            </a:r>
            <a:r>
              <a:rPr lang="en-US" sz="1600" dirty="0"/>
              <a:t> </a:t>
            </a:r>
            <a:r>
              <a:rPr lang="en-US" sz="1600" dirty="0" err="1"/>
              <a:t>base_dir</a:t>
            </a:r>
            <a:r>
              <a:rPr lang="en-US" sz="1600" dirty="0"/>
              <a:t> </a:t>
            </a:r>
            <a:r>
              <a:rPr lang="en-US" sz="1600" b="1" dirty="0"/>
              <a:t>+</a:t>
            </a:r>
            <a:r>
              <a:rPr lang="en-US" sz="1600" dirty="0"/>
              <a:t> '/inputs/</a:t>
            </a:r>
            <a:r>
              <a:rPr lang="en-US" sz="1600" dirty="0" err="1"/>
              <a:t>lig</a:t>
            </a:r>
            <a:r>
              <a:rPr lang="en-US" sz="1600" dirty="0"/>
              <a:t>/</a:t>
            </a:r>
            <a:r>
              <a:rPr lang="en-US" sz="1600" dirty="0" err="1"/>
              <a:t>pdbqt</a:t>
            </a:r>
            <a:r>
              <a:rPr lang="en-US" sz="1600" dirty="0"/>
              <a:t>'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Interfacing with the user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DB5700"/>
                </a:solidFill>
              </a:rPr>
              <a:t>There is no single user type!</a:t>
            </a:r>
            <a:endParaRPr lang="en-US" dirty="0">
              <a:solidFill>
                <a:srgbClr val="DB57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849" y="-28576"/>
            <a:ext cx="2806357" cy="374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849" y="2531300"/>
            <a:ext cx="4414378" cy="3309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5012764" y="5840703"/>
            <a:ext cx="39464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BLAST and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HubZero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at Purdue</a:t>
            </a:r>
          </a:p>
        </p:txBody>
      </p:sp>
    </p:spTree>
    <p:extLst>
      <p:ext uri="{BB962C8B-B14F-4D97-AF65-F5344CB8AC3E}">
        <p14:creationId xmlns:p14="http://schemas.microsoft.com/office/powerpoint/2010/main" val="3722327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4"/>
          <p:cNvSpPr>
            <a:spLocks noGrp="1"/>
          </p:cNvSpPr>
          <p:nvPr>
            <p:ph type="title"/>
          </p:nvPr>
        </p:nvSpPr>
        <p:spPr>
          <a:xfrm>
            <a:off x="457200" y="142340"/>
            <a:ext cx="8229600" cy="7270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Pegasus </a:t>
            </a:r>
            <a:br>
              <a:rPr lang="en-US" sz="2800" dirty="0" smtClean="0"/>
            </a:br>
            <a:r>
              <a:rPr lang="en-US" sz="2800" dirty="0" smtClean="0"/>
              <a:t>Workflow Management System (est. 2001)</a:t>
            </a:r>
          </a:p>
        </p:txBody>
      </p:sp>
      <p:sp>
        <p:nvSpPr>
          <p:cNvPr id="5123" name="Content Placeholder 5"/>
          <p:cNvSpPr>
            <a:spLocks noGrp="1"/>
          </p:cNvSpPr>
          <p:nvPr>
            <p:ph idx="1"/>
          </p:nvPr>
        </p:nvSpPr>
        <p:spPr>
          <a:xfrm>
            <a:off x="457200" y="1184806"/>
            <a:ext cx="8229600" cy="440399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 b="1" dirty="0" smtClean="0">
                <a:latin typeface="Arial"/>
                <a:cs typeface="Arial"/>
              </a:rPr>
              <a:t>A collaboration between USC and the Condor Team at UW Madison (includes </a:t>
            </a:r>
            <a:r>
              <a:rPr lang="en-US" sz="2000" b="1" dirty="0" err="1" smtClean="0">
                <a:latin typeface="Arial"/>
                <a:cs typeface="Arial"/>
              </a:rPr>
              <a:t>DAGMan</a:t>
            </a:r>
            <a:r>
              <a:rPr lang="en-US" sz="2000" b="1" dirty="0" smtClean="0">
                <a:latin typeface="Arial"/>
                <a:cs typeface="Arial"/>
              </a:rPr>
              <a:t>)</a:t>
            </a:r>
          </a:p>
          <a:p>
            <a:pPr eaLnBrk="1" hangingPunct="1">
              <a:defRPr/>
            </a:pPr>
            <a:r>
              <a:rPr lang="en-US" sz="2000" b="1" dirty="0" smtClean="0">
                <a:latin typeface="Arial"/>
                <a:cs typeface="Arial"/>
              </a:rPr>
              <a:t>Maps a resource-independent “abstract” workflow onto resources and executes the “concrete” workflow</a:t>
            </a:r>
          </a:p>
          <a:p>
            <a:pPr eaLnBrk="1" hangingPunct="1">
              <a:defRPr/>
            </a:pPr>
            <a:r>
              <a:rPr lang="en-US" sz="2000" b="1" dirty="0" smtClean="0">
                <a:latin typeface="Arial"/>
                <a:cs typeface="Arial"/>
              </a:rPr>
              <a:t>Used by a number of applications in a variety of domains</a:t>
            </a:r>
          </a:p>
          <a:p>
            <a:pPr eaLnBrk="1" hangingPunct="1">
              <a:defRPr/>
            </a:pPr>
            <a:r>
              <a:rPr lang="en-US" sz="2000" b="1" dirty="0" smtClean="0">
                <a:latin typeface="Arial"/>
                <a:cs typeface="Arial"/>
              </a:rPr>
              <a:t>Provides reliability—can retry computations from the point of failure</a:t>
            </a:r>
          </a:p>
          <a:p>
            <a:pPr eaLnBrk="1" hangingPunct="1">
              <a:defRPr/>
            </a:pPr>
            <a:r>
              <a:rPr lang="en-US" sz="2000" b="1" dirty="0" smtClean="0">
                <a:latin typeface="Arial"/>
                <a:cs typeface="Arial"/>
              </a:rPr>
              <a:t>Provides scalability—can handle large data and many computations (</a:t>
            </a:r>
            <a:r>
              <a:rPr lang="en-US" sz="2000" b="1" dirty="0" err="1" smtClean="0">
                <a:latin typeface="Arial"/>
                <a:cs typeface="Arial"/>
              </a:rPr>
              <a:t>kbytes</a:t>
            </a:r>
            <a:r>
              <a:rPr lang="en-US" sz="2000" b="1" dirty="0" smtClean="0">
                <a:latin typeface="Arial"/>
                <a:cs typeface="Arial"/>
              </a:rPr>
              <a:t>-TB of data, 1-10</a:t>
            </a:r>
            <a:r>
              <a:rPr lang="en-US" sz="2000" b="1" baseline="30000" dirty="0" smtClean="0">
                <a:latin typeface="Arial"/>
                <a:cs typeface="Arial"/>
              </a:rPr>
              <a:t>6</a:t>
            </a:r>
            <a:r>
              <a:rPr lang="en-US" sz="2000" b="1" dirty="0" smtClean="0">
                <a:latin typeface="Arial"/>
                <a:cs typeface="Arial"/>
              </a:rPr>
              <a:t> tasks)</a:t>
            </a: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89CC45"/>
                </a:solidFill>
                <a:latin typeface="Arial"/>
                <a:cs typeface="Arial"/>
              </a:rPr>
              <a:t>Infers data transfers, restructures workflows for performance</a:t>
            </a:r>
          </a:p>
          <a:p>
            <a:pPr eaLnBrk="1" hangingPunct="1">
              <a:defRPr/>
            </a:pPr>
            <a:r>
              <a:rPr lang="en-US" sz="2000" b="1" dirty="0" smtClean="0">
                <a:latin typeface="Arial"/>
                <a:cs typeface="Arial"/>
              </a:rPr>
              <a:t>Automatically captures provenance information</a:t>
            </a:r>
          </a:p>
          <a:p>
            <a:pPr eaLnBrk="1" hangingPunct="1">
              <a:defRPr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Can run on resources distributed among institutions, laptop, campus cluster, Grid, Cloud</a:t>
            </a:r>
          </a:p>
          <a:p>
            <a:pPr eaLnBrk="1" hangingPunct="1">
              <a:defRPr/>
            </a:pPr>
            <a:endParaRPr lang="en-US" sz="2000" b="1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756946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Pegasus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29600" y="6353175"/>
            <a:ext cx="452438" cy="476250"/>
          </a:xfrm>
          <a:prstGeom prst="rect">
            <a:avLst/>
          </a:prstGeom>
        </p:spPr>
        <p:txBody>
          <a:bodyPr/>
          <a:lstStyle/>
          <a:p>
            <a:fld id="{28E9BE54-086F-8142-9763-2292171B0BCB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513242" y="2514600"/>
            <a:ext cx="2164738" cy="1030921"/>
            <a:chOff x="513242" y="2514600"/>
            <a:chExt cx="2164738" cy="1030921"/>
          </a:xfrm>
        </p:grpSpPr>
        <p:pic>
          <p:nvPicPr>
            <p:cNvPr id="13" name="Picture 12" descr="jav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242" y="2514600"/>
              <a:ext cx="611954" cy="952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841" y="2590800"/>
              <a:ext cx="1555139" cy="53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3164521"/>
              <a:ext cx="1094166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9" name="Folded Corner 18"/>
          <p:cNvSpPr/>
          <p:nvPr/>
        </p:nvSpPr>
        <p:spPr>
          <a:xfrm>
            <a:off x="1290811" y="3697921"/>
            <a:ext cx="609600" cy="762000"/>
          </a:xfrm>
          <a:prstGeom prst="foldedCorner">
            <a:avLst/>
          </a:prstGeom>
          <a:gradFill flip="none" rotWithShape="1">
            <a:gsLst>
              <a:gs pos="0">
                <a:srgbClr val="FFFFFF"/>
              </a:gs>
              <a:gs pos="100000">
                <a:schemeClr val="bg1">
                  <a:lumMod val="65000"/>
                </a:schemeClr>
              </a:gs>
            </a:gsLst>
            <a:lin ang="5400000" scaled="0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61739" y="1219200"/>
            <a:ext cx="1467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APIs for</a:t>
            </a:r>
          </a:p>
          <a:p>
            <a:pPr algn="ctr"/>
            <a:r>
              <a:rPr lang="en-US" dirty="0" smtClean="0"/>
              <a:t>workflow</a:t>
            </a:r>
          </a:p>
          <a:p>
            <a:pPr algn="ctr"/>
            <a:r>
              <a:rPr lang="en-US" dirty="0" smtClean="0"/>
              <a:t>specification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135834" y="4495800"/>
            <a:ext cx="919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Workflow</a:t>
            </a:r>
          </a:p>
          <a:p>
            <a:pPr algn="ctr"/>
            <a:r>
              <a:rPr lang="en-US" sz="1400" dirty="0" smtClean="0"/>
              <a:t>Spec</a:t>
            </a:r>
            <a:endParaRPr lang="en-US" sz="14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2383811" y="1219200"/>
            <a:ext cx="1894454" cy="4740120"/>
            <a:chOff x="2383811" y="1219200"/>
            <a:chExt cx="1894454" cy="4740120"/>
          </a:xfrm>
        </p:grpSpPr>
        <p:sp>
          <p:nvSpPr>
            <p:cNvPr id="20" name="TextBox 19"/>
            <p:cNvSpPr txBox="1"/>
            <p:nvPr/>
          </p:nvSpPr>
          <p:spPr>
            <a:xfrm>
              <a:off x="2819400" y="1219200"/>
              <a:ext cx="145886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DAX</a:t>
              </a:r>
            </a:p>
            <a:p>
              <a:pPr algn="ctr"/>
              <a:r>
                <a:rPr lang="en-US" dirty="0" smtClean="0"/>
                <a:t>=</a:t>
              </a:r>
            </a:p>
            <a:p>
              <a:pPr algn="ctr"/>
              <a:r>
                <a:rPr lang="en-US" b="1" dirty="0" smtClean="0"/>
                <a:t>DA</a:t>
              </a:r>
              <a:r>
                <a:rPr lang="en-US" dirty="0" smtClean="0"/>
                <a:t>G in </a:t>
              </a:r>
              <a:r>
                <a:rPr lang="en-US" b="1" dirty="0" smtClean="0"/>
                <a:t>X</a:t>
              </a:r>
              <a:r>
                <a:rPr lang="en-US" dirty="0" smtClean="0"/>
                <a:t>ML</a:t>
              </a:r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1936" y="2301720"/>
              <a:ext cx="1193180" cy="3657600"/>
            </a:xfrm>
            <a:prstGeom prst="rect">
              <a:avLst/>
            </a:prstGeom>
          </p:spPr>
        </p:pic>
        <p:sp>
          <p:nvSpPr>
            <p:cNvPr id="30" name="Right Arrow 29"/>
            <p:cNvSpPr/>
            <p:nvPr/>
          </p:nvSpPr>
          <p:spPr>
            <a:xfrm>
              <a:off x="2383811" y="3810000"/>
              <a:ext cx="542026" cy="4572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060287" y="785449"/>
            <a:ext cx="5308275" cy="5451607"/>
            <a:chOff x="4419600" y="1357700"/>
            <a:chExt cx="4648200" cy="46621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81600" y="1600200"/>
              <a:ext cx="3529204" cy="44196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553200" y="1357700"/>
              <a:ext cx="2514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Executable Workflow</a:t>
              </a:r>
            </a:p>
            <a:p>
              <a:r>
                <a:rPr lang="en-US" dirty="0" smtClean="0">
                  <a:latin typeface="Arial Narrow"/>
                  <a:cs typeface="Arial Narrow"/>
                </a:rPr>
                <a:t>(After Pegasus Planning)</a:t>
              </a:r>
              <a:endParaRPr lang="en-US" dirty="0">
                <a:latin typeface="Arial Narrow"/>
                <a:cs typeface="Arial Narrow"/>
              </a:endParaRPr>
            </a:p>
          </p:txBody>
        </p:sp>
        <p:sp>
          <p:nvSpPr>
            <p:cNvPr id="31" name="Right Arrow 30"/>
            <p:cNvSpPr/>
            <p:nvPr/>
          </p:nvSpPr>
          <p:spPr>
            <a:xfrm>
              <a:off x="4419600" y="3810000"/>
              <a:ext cx="542026" cy="4572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437" y="5001779"/>
            <a:ext cx="23114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94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02257"/>
            <a:ext cx="8229600" cy="3873308"/>
          </a:xfrm>
        </p:spPr>
        <p:txBody>
          <a:bodyPr/>
          <a:lstStyle/>
          <a:p>
            <a:r>
              <a:rPr lang="en-US" dirty="0" smtClean="0"/>
              <a:t>Scientific Workflows</a:t>
            </a:r>
          </a:p>
          <a:p>
            <a:r>
              <a:rPr lang="en-US" dirty="0" smtClean="0"/>
              <a:t>Issues in Resource Provisioning</a:t>
            </a:r>
          </a:p>
          <a:p>
            <a:r>
              <a:rPr lang="en-US" dirty="0" smtClean="0"/>
              <a:t>Issues in Workflow Management</a:t>
            </a:r>
            <a:endParaRPr lang="en-US" dirty="0"/>
          </a:p>
          <a:p>
            <a:r>
              <a:rPr lang="en-US" dirty="0" smtClean="0"/>
              <a:t>Application Resource Estimation</a:t>
            </a:r>
          </a:p>
          <a:p>
            <a:r>
              <a:rPr lang="en-US" dirty="0" smtClean="0"/>
              <a:t>Conclusions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20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44774" y="2417322"/>
            <a:ext cx="6456838" cy="550782"/>
          </a:xfrm>
          <a:prstGeom prst="round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51624"/>
            <a:ext cx="8229600" cy="3873308"/>
          </a:xfrm>
        </p:spPr>
        <p:txBody>
          <a:bodyPr/>
          <a:lstStyle/>
          <a:p>
            <a:r>
              <a:rPr lang="en-US" dirty="0" smtClean="0"/>
              <a:t>Scientific Workflows</a:t>
            </a:r>
          </a:p>
          <a:p>
            <a:r>
              <a:rPr lang="en-US" dirty="0" smtClean="0"/>
              <a:t>Issues in Resource Provisioning</a:t>
            </a:r>
          </a:p>
          <a:p>
            <a:r>
              <a:rPr lang="en-US" dirty="0" smtClean="0"/>
              <a:t>Issues in Workflow Management</a:t>
            </a:r>
            <a:endParaRPr lang="en-US" dirty="0"/>
          </a:p>
          <a:p>
            <a:r>
              <a:rPr lang="en-US" dirty="0" smtClean="0"/>
              <a:t>Application Resource Estimation</a:t>
            </a:r>
          </a:p>
          <a:p>
            <a:r>
              <a:rPr lang="en-US" dirty="0" smtClean="0"/>
              <a:t>Conclusions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Pentagon 3"/>
          <p:cNvSpPr/>
          <p:nvPr/>
        </p:nvSpPr>
        <p:spPr>
          <a:xfrm>
            <a:off x="924402" y="5258095"/>
            <a:ext cx="1508760" cy="634940"/>
          </a:xfrm>
          <a:prstGeom prst="homePlat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Resource Provisioning</a:t>
            </a:r>
            <a:endParaRPr lang="en-US" sz="1600" dirty="0"/>
          </a:p>
        </p:txBody>
      </p:sp>
      <p:sp>
        <p:nvSpPr>
          <p:cNvPr id="6" name="Pentagon 5"/>
          <p:cNvSpPr/>
          <p:nvPr/>
        </p:nvSpPr>
        <p:spPr>
          <a:xfrm>
            <a:off x="2949391" y="5258095"/>
            <a:ext cx="1508760" cy="634940"/>
          </a:xfrm>
          <a:prstGeom prst="homePlat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Mapping onto Resources</a:t>
            </a:r>
            <a:endParaRPr lang="en-US" sz="1600" dirty="0"/>
          </a:p>
        </p:txBody>
      </p:sp>
      <p:sp>
        <p:nvSpPr>
          <p:cNvPr id="7" name="Pentagon 6"/>
          <p:cNvSpPr/>
          <p:nvPr/>
        </p:nvSpPr>
        <p:spPr>
          <a:xfrm>
            <a:off x="4974380" y="5258095"/>
            <a:ext cx="1508760" cy="634940"/>
          </a:xfrm>
          <a:prstGeom prst="homePlat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Execution</a:t>
            </a:r>
            <a:endParaRPr lang="en-US" sz="1600" dirty="0"/>
          </a:p>
        </p:txBody>
      </p:sp>
      <p:sp>
        <p:nvSpPr>
          <p:cNvPr id="8" name="Octagon 7"/>
          <p:cNvSpPr/>
          <p:nvPr/>
        </p:nvSpPr>
        <p:spPr>
          <a:xfrm>
            <a:off x="6999368" y="5232179"/>
            <a:ext cx="1325880" cy="686772"/>
          </a:xfrm>
          <a:prstGeom prst="octagon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 smtClean="0">
                <a:solidFill>
                  <a:srgbClr val="36628F"/>
                </a:solidFill>
              </a:rPr>
              <a:t>Results</a:t>
            </a:r>
            <a:endParaRPr lang="en-US" sz="1600" dirty="0">
              <a:solidFill>
                <a:srgbClr val="36628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1462" y="4008680"/>
            <a:ext cx="5267284" cy="1223499"/>
            <a:chOff x="261462" y="1023149"/>
            <a:chExt cx="5267284" cy="1223499"/>
          </a:xfrm>
        </p:grpSpPr>
        <p:sp>
          <p:nvSpPr>
            <p:cNvPr id="9" name="Octagon 8"/>
            <p:cNvSpPr/>
            <p:nvPr/>
          </p:nvSpPr>
          <p:spPr>
            <a:xfrm>
              <a:off x="261462" y="1023149"/>
              <a:ext cx="1325880" cy="686772"/>
            </a:xfrm>
            <a:prstGeom prst="octagon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600" dirty="0" smtClean="0">
                  <a:solidFill>
                    <a:srgbClr val="36628F"/>
                  </a:solidFill>
                </a:rPr>
                <a:t>Application Description</a:t>
              </a:r>
              <a:endParaRPr lang="en-US" sz="1600" dirty="0">
                <a:solidFill>
                  <a:srgbClr val="36628F"/>
                </a:solidFill>
              </a:endParaRPr>
            </a:p>
          </p:txBody>
        </p:sp>
        <p:sp>
          <p:nvSpPr>
            <p:cNvPr id="10" name="Octagon 9"/>
            <p:cNvSpPr/>
            <p:nvPr/>
          </p:nvSpPr>
          <p:spPr>
            <a:xfrm>
              <a:off x="1739742" y="1023149"/>
              <a:ext cx="1325880" cy="686772"/>
            </a:xfrm>
            <a:prstGeom prst="octagon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600" dirty="0" smtClean="0">
                  <a:solidFill>
                    <a:srgbClr val="36628F"/>
                  </a:solidFill>
                </a:rPr>
                <a:t>Application Resource Usage</a:t>
              </a:r>
              <a:endParaRPr lang="en-US" sz="1600" dirty="0">
                <a:solidFill>
                  <a:srgbClr val="36628F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924402" y="1709921"/>
              <a:ext cx="595645" cy="536727"/>
            </a:xfrm>
            <a:prstGeom prst="straightConnector1">
              <a:avLst/>
            </a:prstGeom>
            <a:ln>
              <a:solidFill>
                <a:srgbClr val="BDA03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1520047" y="1709921"/>
              <a:ext cx="813060" cy="536727"/>
            </a:xfrm>
            <a:prstGeom prst="straightConnector1">
              <a:avLst/>
            </a:prstGeom>
            <a:ln>
              <a:solidFill>
                <a:srgbClr val="BDA03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333107" y="1709921"/>
              <a:ext cx="1191290" cy="536727"/>
            </a:xfrm>
            <a:prstGeom prst="straightConnector1">
              <a:avLst/>
            </a:prstGeom>
            <a:ln>
              <a:solidFill>
                <a:srgbClr val="BDA03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924402" y="1709921"/>
              <a:ext cx="2448791" cy="536727"/>
            </a:xfrm>
            <a:prstGeom prst="straightConnector1">
              <a:avLst/>
            </a:prstGeom>
            <a:ln>
              <a:solidFill>
                <a:srgbClr val="BDA03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076802" y="1709921"/>
              <a:ext cx="4451944" cy="536727"/>
            </a:xfrm>
            <a:prstGeom prst="straightConnector1">
              <a:avLst/>
            </a:prstGeom>
            <a:ln>
              <a:solidFill>
                <a:srgbClr val="BDA03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433162" y="1709921"/>
              <a:ext cx="3095584" cy="536727"/>
            </a:xfrm>
            <a:prstGeom prst="straightConnector1">
              <a:avLst/>
            </a:prstGeom>
            <a:ln>
              <a:solidFill>
                <a:srgbClr val="BDA03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3754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29789"/>
            <a:ext cx="9293076" cy="77158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i="1" dirty="0" smtClean="0"/>
              <a:t>Funded </a:t>
            </a:r>
            <a:r>
              <a:rPr lang="en-US" sz="2200" b="1" i="1" dirty="0"/>
              <a:t>by </a:t>
            </a:r>
            <a:r>
              <a:rPr lang="en-US" sz="2200" b="1" i="1" dirty="0" smtClean="0"/>
              <a:t>Scientific </a:t>
            </a:r>
            <a:r>
              <a:rPr lang="en-US" sz="2200" b="1" i="1" dirty="0"/>
              <a:t>Collaborations at Extreme-Scale </a:t>
            </a:r>
          </a:p>
        </p:txBody>
      </p:sp>
      <p:sp>
        <p:nvSpPr>
          <p:cNvPr id="3074" name="Title 7"/>
          <p:cNvSpPr>
            <a:spLocks noGrp="1"/>
          </p:cNvSpPr>
          <p:nvPr>
            <p:ph type="title"/>
          </p:nvPr>
        </p:nvSpPr>
        <p:spPr>
          <a:xfrm>
            <a:off x="609600" y="449713"/>
            <a:ext cx="8229600" cy="6096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r" eaLnBrk="1" hangingPunct="1"/>
            <a:r>
              <a:rPr lang="en-US" sz="3200" dirty="0" err="1">
                <a:latin typeface="Calibri" charset="0"/>
                <a:ea typeface="ＭＳ Ｐゴシック" charset="0"/>
                <a:cs typeface="ＭＳ Ｐゴシック" charset="0"/>
              </a:rPr>
              <a:t>dV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3200" dirty="0" err="1">
                <a:latin typeface="Calibri" charset="0"/>
                <a:ea typeface="ＭＳ Ｐゴシック" charset="0"/>
                <a:cs typeface="ＭＳ Ｐゴシック" charset="0"/>
              </a:rPr>
              <a:t>dt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</a:rPr>
              <a:t>Accelerating the Rate of Progress towards Extreme Scale Collaborative Science</a:t>
            </a:r>
            <a:br>
              <a:rPr lang="en-US" sz="2800" b="1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Miron Livny (UW), Ewa Deelman </a:t>
            </a:r>
            <a:r>
              <a:rPr lang="en-US" sz="2000" b="1" dirty="0" smtClean="0">
                <a:latin typeface="Calibri" charset="0"/>
                <a:ea typeface="ＭＳ Ｐゴシック" charset="0"/>
                <a:cs typeface="ＭＳ Ｐゴシック" charset="0"/>
              </a:rPr>
              <a:t>(USC/ISI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), Douglas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Thain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(ND), Frank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Wuerthwein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(UCSD), Bill </a:t>
            </a:r>
            <a:r>
              <a:rPr lang="en-US" sz="2000" b="1" dirty="0" err="1">
                <a:latin typeface="Calibri" charset="0"/>
                <a:ea typeface="ＭＳ Ｐゴシック" charset="0"/>
                <a:cs typeface="ＭＳ Ｐゴシック" charset="0"/>
              </a:rPr>
              <a:t>Allcock</a:t>
            </a:r>
            <a:r>
              <a:rPr lang="en-US" sz="2000" b="1" dirty="0">
                <a:latin typeface="Calibri" charset="0"/>
                <a:ea typeface="ＭＳ Ｐゴシック" charset="0"/>
                <a:cs typeface="ＭＳ Ｐゴシック" charset="0"/>
              </a:rPr>
              <a:t> (ANL)</a:t>
            </a:r>
            <a:endParaRPr lang="en-US" sz="32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649592"/>
            <a:ext cx="8229600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81" name="Content Placeholder 19"/>
          <p:cNvSpPr>
            <a:spLocks noGrp="1"/>
          </p:cNvSpPr>
          <p:nvPr>
            <p:ph sz="half" idx="4294967295"/>
          </p:nvPr>
        </p:nvSpPr>
        <p:spPr>
          <a:xfrm>
            <a:off x="264036" y="3210268"/>
            <a:ext cx="8575163" cy="2849563"/>
          </a:xfrm>
          <a:prstGeom prst="rect">
            <a:avLst/>
          </a:prstGeom>
          <a:noFill/>
          <a:ln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>
              <a:lnSpc>
                <a:spcPct val="90000"/>
              </a:lnSpc>
              <a:buFont typeface="Arial" charset="0"/>
              <a:buNone/>
            </a:pPr>
            <a:r>
              <a:rPr lang="en-US" sz="2200" b="1" dirty="0" smtClean="0">
                <a:latin typeface="Arial"/>
                <a:ea typeface="ＭＳ Ｐゴシック" charset="0"/>
                <a:cs typeface="Arial"/>
              </a:rPr>
              <a:t>Approach</a:t>
            </a:r>
            <a:endParaRPr lang="en-US" sz="2200" b="1" dirty="0">
              <a:latin typeface="Arial"/>
              <a:ea typeface="ＭＳ Ｐゴシック" charset="0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2200" dirty="0" smtClean="0">
                <a:latin typeface="Arial"/>
                <a:ea typeface="ＭＳ Ｐゴシック" charset="0"/>
                <a:cs typeface="Arial"/>
              </a:rPr>
              <a:t>Develop a planning framework to seamlessly support “</a:t>
            </a:r>
            <a:r>
              <a:rPr lang="en-US" altLang="ja-JP" sz="2200" b="1" dirty="0">
                <a:solidFill>
                  <a:srgbClr val="008000"/>
                </a:solidFill>
                <a:latin typeface="Arial"/>
                <a:ea typeface="ＭＳ Ｐゴシック" charset="0"/>
                <a:cs typeface="Arial"/>
              </a:rPr>
              <a:t>submit locally, compute globally</a:t>
            </a:r>
            <a:r>
              <a:rPr lang="en-US" sz="2200" dirty="0" smtClean="0">
                <a:latin typeface="Arial"/>
                <a:ea typeface="ＭＳ Ｐゴシック" charset="0"/>
                <a:cs typeface="Arial"/>
              </a:rPr>
              <a:t>” model</a:t>
            </a:r>
            <a:endParaRPr lang="en-US" sz="2200" dirty="0">
              <a:latin typeface="Arial"/>
              <a:ea typeface="ＭＳ Ｐゴシック" charset="0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2200" dirty="0" smtClean="0">
                <a:latin typeface="Arial"/>
                <a:ea typeface="ＭＳ Ｐゴシック" charset="0"/>
                <a:cs typeface="Arial"/>
              </a:rPr>
              <a:t>Focus </a:t>
            </a:r>
            <a:r>
              <a:rPr lang="en-US" sz="2200" dirty="0">
                <a:latin typeface="Arial"/>
                <a:ea typeface="ＭＳ Ｐゴシック" charset="0"/>
                <a:cs typeface="Arial"/>
              </a:rPr>
              <a:t>on </a:t>
            </a:r>
            <a:r>
              <a:rPr lang="en-US" sz="2200" b="1" dirty="0">
                <a:solidFill>
                  <a:srgbClr val="2E642F"/>
                </a:solidFill>
                <a:latin typeface="Arial"/>
                <a:ea typeface="ＭＳ Ｐゴシック" charset="0"/>
                <a:cs typeface="Arial"/>
              </a:rPr>
              <a:t>Estimating </a:t>
            </a:r>
            <a:r>
              <a:rPr lang="en-US" sz="2200" dirty="0">
                <a:latin typeface="Arial"/>
                <a:ea typeface="ＭＳ Ｐゴシック" charset="0"/>
                <a:cs typeface="Arial"/>
              </a:rPr>
              <a:t>application resource needs, </a:t>
            </a:r>
            <a:r>
              <a:rPr lang="en-US" sz="2200" b="1" dirty="0">
                <a:solidFill>
                  <a:srgbClr val="2E642F"/>
                </a:solidFill>
                <a:latin typeface="Arial"/>
                <a:ea typeface="ＭＳ Ｐゴシック" charset="0"/>
                <a:cs typeface="Arial"/>
              </a:rPr>
              <a:t>Finding</a:t>
            </a:r>
            <a:r>
              <a:rPr lang="en-US" sz="2200" b="1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200" dirty="0">
                <a:latin typeface="Arial"/>
                <a:ea typeface="ＭＳ Ｐゴシック" charset="0"/>
                <a:cs typeface="Arial"/>
              </a:rPr>
              <a:t>the</a:t>
            </a:r>
            <a:r>
              <a:rPr lang="en-US" sz="2200" b="1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200" dirty="0">
                <a:latin typeface="Arial"/>
                <a:ea typeface="ＭＳ Ｐゴシック" charset="0"/>
                <a:cs typeface="Arial"/>
              </a:rPr>
              <a:t>appropriate computing resources, </a:t>
            </a:r>
            <a:r>
              <a:rPr lang="en-US" sz="2200" b="1" dirty="0">
                <a:solidFill>
                  <a:srgbClr val="2E642F"/>
                </a:solidFill>
                <a:latin typeface="Arial"/>
                <a:ea typeface="ＭＳ Ｐゴシック" charset="0"/>
                <a:cs typeface="Arial"/>
              </a:rPr>
              <a:t>Acquiring</a:t>
            </a:r>
            <a:r>
              <a:rPr lang="en-US" sz="2200" dirty="0">
                <a:latin typeface="Arial"/>
                <a:ea typeface="ＭＳ Ｐゴシック" charset="0"/>
                <a:cs typeface="Arial"/>
              </a:rPr>
              <a:t> those resources, </a:t>
            </a:r>
            <a:r>
              <a:rPr lang="en-US" sz="2200" b="1" dirty="0">
                <a:solidFill>
                  <a:srgbClr val="2E642F"/>
                </a:solidFill>
                <a:latin typeface="Arial"/>
                <a:ea typeface="ＭＳ Ｐゴシック" charset="0"/>
                <a:cs typeface="Arial"/>
              </a:rPr>
              <a:t>Deploying</a:t>
            </a:r>
            <a:r>
              <a:rPr lang="en-US" sz="2200" dirty="0">
                <a:latin typeface="Arial"/>
                <a:ea typeface="ＭＳ Ｐゴシック" charset="0"/>
                <a:cs typeface="Arial"/>
              </a:rPr>
              <a:t> the applications and data on the resources, </a:t>
            </a:r>
            <a:r>
              <a:rPr lang="en-US" sz="2200" b="1" dirty="0">
                <a:solidFill>
                  <a:srgbClr val="2E642F"/>
                </a:solidFill>
                <a:latin typeface="Arial"/>
                <a:ea typeface="ＭＳ Ｐゴシック" charset="0"/>
                <a:cs typeface="Arial"/>
              </a:rPr>
              <a:t>Managing</a:t>
            </a:r>
            <a:r>
              <a:rPr lang="en-US" sz="2200" dirty="0">
                <a:latin typeface="Arial"/>
                <a:ea typeface="ＭＳ Ｐゴシック" charset="0"/>
                <a:cs typeface="Arial"/>
              </a:rPr>
              <a:t> applications and resources during </a:t>
            </a:r>
            <a:r>
              <a:rPr lang="en-US" sz="2200" dirty="0" smtClean="0">
                <a:latin typeface="Arial"/>
                <a:ea typeface="ＭＳ Ｐゴシック" charset="0"/>
                <a:cs typeface="Arial"/>
              </a:rPr>
              <a:t>run.</a:t>
            </a:r>
          </a:p>
        </p:txBody>
      </p:sp>
      <p:pic>
        <p:nvPicPr>
          <p:cNvPr id="3092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68713"/>
            <a:ext cx="1068387" cy="6858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</p:pic>
      <p:sp>
        <p:nvSpPr>
          <p:cNvPr id="13314" name="Content Placeholder 19"/>
          <p:cNvSpPr>
            <a:spLocks noGrp="1"/>
          </p:cNvSpPr>
          <p:nvPr>
            <p:ph sz="half" idx="4294967295"/>
          </p:nvPr>
        </p:nvSpPr>
        <p:spPr>
          <a:xfrm>
            <a:off x="264036" y="1649592"/>
            <a:ext cx="8575163" cy="1184873"/>
          </a:xfrm>
          <a:prstGeom prst="rect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txBody>
          <a:bodyPr/>
          <a:lstStyle/>
          <a:p>
            <a:pPr marL="0" indent="0" algn="ctr">
              <a:lnSpc>
                <a:spcPct val="90000"/>
              </a:lnSpc>
              <a:buFont typeface="Arial" charset="0"/>
              <a:buNone/>
            </a:pPr>
            <a:r>
              <a:rPr lang="en-US" sz="2200" b="1" dirty="0" smtClean="0">
                <a:latin typeface="Arial"/>
                <a:ea typeface="ＭＳ Ｐゴシック" charset="0"/>
                <a:cs typeface="Arial"/>
              </a:rPr>
              <a:t>Goal</a:t>
            </a:r>
            <a:endParaRPr lang="en-US" sz="2200" b="1" dirty="0">
              <a:latin typeface="Arial"/>
              <a:ea typeface="ＭＳ Ｐゴシック" charset="0"/>
              <a:cs typeface="Arial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en-US" sz="2200" b="1" dirty="0" smtClean="0">
                <a:latin typeface="Arial"/>
                <a:ea typeface="ＭＳ Ｐゴシック" charset="0"/>
                <a:cs typeface="Arial"/>
              </a:rPr>
              <a:t>Further Science Automation</a:t>
            </a:r>
            <a:r>
              <a:rPr lang="en-US" sz="2200" dirty="0" smtClean="0">
                <a:latin typeface="Arial"/>
                <a:ea typeface="ＭＳ Ｐゴシック" charset="0"/>
                <a:cs typeface="Arial"/>
              </a:rPr>
              <a:t>: Enable </a:t>
            </a:r>
            <a:r>
              <a:rPr lang="en-US" sz="2200" dirty="0">
                <a:latin typeface="Arial"/>
                <a:ea typeface="ＭＳ Ｐゴシック" charset="0"/>
                <a:cs typeface="Arial"/>
              </a:rPr>
              <a:t>scientists to easily </a:t>
            </a:r>
            <a:r>
              <a:rPr lang="en-US" sz="2200" dirty="0">
                <a:solidFill>
                  <a:srgbClr val="008000"/>
                </a:solidFill>
                <a:latin typeface="Arial"/>
                <a:ea typeface="ＭＳ Ｐゴシック" charset="0"/>
                <a:cs typeface="Arial"/>
              </a:rPr>
              <a:t>launch complex applications</a:t>
            </a:r>
            <a:r>
              <a:rPr lang="en-US" sz="2200" dirty="0">
                <a:latin typeface="Arial"/>
                <a:ea typeface="ＭＳ Ｐゴシック" charset="0"/>
                <a:cs typeface="Arial"/>
              </a:rPr>
              <a:t> on national computational resources and … </a:t>
            </a:r>
            <a:r>
              <a:rPr lang="en-US" sz="2200" dirty="0">
                <a:solidFill>
                  <a:srgbClr val="008000"/>
                </a:solidFill>
                <a:latin typeface="Arial"/>
                <a:ea typeface="ＭＳ Ｐゴシック" charset="0"/>
                <a:cs typeface="Arial"/>
              </a:rPr>
              <a:t>walk away</a:t>
            </a:r>
            <a:r>
              <a:rPr lang="en-US" sz="2200" dirty="0">
                <a:latin typeface="Arial"/>
                <a:ea typeface="ＭＳ Ｐゴシック" charset="0"/>
                <a:cs typeface="Arial"/>
              </a:rPr>
              <a:t>.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sz="2200" dirty="0">
              <a:latin typeface="Arial"/>
              <a:ea typeface="ＭＳ Ｐゴシック" charset="0"/>
              <a:cs typeface="Arial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sz="2200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752" y="6076544"/>
            <a:ext cx="2657703" cy="72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27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Experimental Science Lifecycle</a:t>
            </a:r>
            <a:endParaRPr lang="en-US" dirty="0"/>
          </a:p>
        </p:txBody>
      </p:sp>
      <p:sp>
        <p:nvSpPr>
          <p:cNvPr id="5" name="Pentagon 4"/>
          <p:cNvSpPr/>
          <p:nvPr/>
        </p:nvSpPr>
        <p:spPr>
          <a:xfrm>
            <a:off x="1347705" y="4025765"/>
            <a:ext cx="1508760" cy="634940"/>
          </a:xfrm>
          <a:prstGeom prst="homePlate">
            <a:avLst/>
          </a:prstGeom>
          <a:solidFill>
            <a:srgbClr val="689B3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Data Collection</a:t>
            </a:r>
            <a:endParaRPr lang="en-US" sz="1600" dirty="0"/>
          </a:p>
        </p:txBody>
      </p:sp>
      <p:sp>
        <p:nvSpPr>
          <p:cNvPr id="6" name="Pentagon 5"/>
          <p:cNvSpPr/>
          <p:nvPr/>
        </p:nvSpPr>
        <p:spPr>
          <a:xfrm>
            <a:off x="2915712" y="4010466"/>
            <a:ext cx="1508760" cy="634940"/>
          </a:xfrm>
          <a:prstGeom prst="homePlate">
            <a:avLst/>
          </a:prstGeom>
          <a:solidFill>
            <a:srgbClr val="689B3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Data Integration</a:t>
            </a:r>
            <a:endParaRPr lang="en-US" sz="1600" dirty="0"/>
          </a:p>
        </p:txBody>
      </p:sp>
      <p:pic>
        <p:nvPicPr>
          <p:cNvPr id="7" name="Picture 4" descr="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9" y="3844096"/>
            <a:ext cx="1228408" cy="91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entagon 7"/>
          <p:cNvSpPr/>
          <p:nvPr/>
        </p:nvSpPr>
        <p:spPr>
          <a:xfrm rot="20567726">
            <a:off x="4546205" y="3748618"/>
            <a:ext cx="1508760" cy="634940"/>
          </a:xfrm>
          <a:prstGeom prst="homePlate">
            <a:avLst/>
          </a:prstGeom>
          <a:solidFill>
            <a:srgbClr val="689B3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4A762B"/>
                </a:solidFill>
              </a:rPr>
              <a:t>Data Analysis</a:t>
            </a:r>
            <a:endParaRPr lang="en-US" sz="1600" dirty="0">
              <a:solidFill>
                <a:srgbClr val="4A762B"/>
              </a:solidFill>
            </a:endParaRPr>
          </a:p>
        </p:txBody>
      </p:sp>
      <p:sp>
        <p:nvSpPr>
          <p:cNvPr id="9" name="Round Single Corner Rectangle 8"/>
          <p:cNvSpPr/>
          <p:nvPr/>
        </p:nvSpPr>
        <p:spPr>
          <a:xfrm>
            <a:off x="775702" y="2064826"/>
            <a:ext cx="1228408" cy="874949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 smtClean="0"/>
              <a:t>Science Question</a:t>
            </a:r>
            <a:endParaRPr lang="en-US" sz="1600" dirty="0"/>
          </a:p>
        </p:txBody>
      </p:sp>
      <p:sp>
        <p:nvSpPr>
          <p:cNvPr id="10" name="Pentagon 9"/>
          <p:cNvSpPr/>
          <p:nvPr/>
        </p:nvSpPr>
        <p:spPr>
          <a:xfrm>
            <a:off x="2296669" y="2212225"/>
            <a:ext cx="1508760" cy="634940"/>
          </a:xfrm>
          <a:prstGeom prst="homePlat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Hypothesis generation</a:t>
            </a:r>
            <a:endParaRPr lang="en-US" sz="1600" dirty="0"/>
          </a:p>
        </p:txBody>
      </p:sp>
      <p:sp>
        <p:nvSpPr>
          <p:cNvPr id="11" name="Pentagon 10"/>
          <p:cNvSpPr/>
          <p:nvPr/>
        </p:nvSpPr>
        <p:spPr>
          <a:xfrm>
            <a:off x="4168949" y="2225456"/>
            <a:ext cx="1508760" cy="634940"/>
          </a:xfrm>
          <a:prstGeom prst="homePlat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Model development</a:t>
            </a:r>
            <a:endParaRPr lang="en-US" sz="1600" dirty="0"/>
          </a:p>
        </p:txBody>
      </p:sp>
      <p:sp>
        <p:nvSpPr>
          <p:cNvPr id="13" name="Round Single Corner Rectangle 12"/>
          <p:cNvSpPr/>
          <p:nvPr/>
        </p:nvSpPr>
        <p:spPr>
          <a:xfrm>
            <a:off x="7514710" y="2515531"/>
            <a:ext cx="1373623" cy="971847"/>
          </a:xfrm>
          <a:prstGeom prst="round1Rect">
            <a:avLst/>
          </a:prstGeom>
          <a:solidFill>
            <a:srgbClr val="A4C0DD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Compare &amp; Improve theory</a:t>
            </a:r>
            <a:endParaRPr lang="en-US" sz="1600" dirty="0"/>
          </a:p>
        </p:txBody>
      </p:sp>
      <p:sp>
        <p:nvSpPr>
          <p:cNvPr id="14" name="Wave 13"/>
          <p:cNvSpPr/>
          <p:nvPr/>
        </p:nvSpPr>
        <p:spPr>
          <a:xfrm>
            <a:off x="7709089" y="4722104"/>
            <a:ext cx="1355815" cy="1140302"/>
          </a:xfrm>
          <a:prstGeom prst="wav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Knowledge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 rot="5400000">
            <a:off x="7855849" y="3802771"/>
            <a:ext cx="1229264" cy="794275"/>
          </a:xfrm>
          <a:prstGeom prst="rightArrow">
            <a:avLst/>
          </a:prstGeom>
          <a:solidFill>
            <a:srgbClr val="A4C0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" name="Can 15"/>
          <p:cNvSpPr/>
          <p:nvPr/>
        </p:nvSpPr>
        <p:spPr>
          <a:xfrm>
            <a:off x="2363193" y="5295972"/>
            <a:ext cx="983542" cy="736812"/>
          </a:xfrm>
          <a:prstGeom prst="can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repos.</a:t>
            </a:r>
            <a:endParaRPr lang="en-US" dirty="0"/>
          </a:p>
        </p:txBody>
      </p:sp>
      <p:cxnSp>
        <p:nvCxnSpPr>
          <p:cNvPr id="19" name="Curved Connector 18"/>
          <p:cNvCxnSpPr>
            <a:stCxn id="13" idx="2"/>
            <a:endCxn id="5" idx="2"/>
          </p:cNvCxnSpPr>
          <p:nvPr/>
        </p:nvCxnSpPr>
        <p:spPr>
          <a:xfrm rot="5400000">
            <a:off x="4485773" y="944955"/>
            <a:ext cx="1173327" cy="6258172"/>
          </a:xfrm>
          <a:prstGeom prst="curvedConnector3">
            <a:avLst>
              <a:gd name="adj1" fmla="val 119483"/>
            </a:avLst>
          </a:prstGeom>
          <a:ln>
            <a:solidFill>
              <a:srgbClr val="BDA0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3" idx="2"/>
            <a:endCxn id="6" idx="2"/>
          </p:cNvCxnSpPr>
          <p:nvPr/>
        </p:nvCxnSpPr>
        <p:spPr>
          <a:xfrm rot="5400000">
            <a:off x="5277426" y="1721310"/>
            <a:ext cx="1158028" cy="4690165"/>
          </a:xfrm>
          <a:prstGeom prst="curvedConnector3">
            <a:avLst>
              <a:gd name="adj1" fmla="val 119740"/>
            </a:avLst>
          </a:prstGeom>
          <a:ln>
            <a:solidFill>
              <a:srgbClr val="BDA0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13" idx="2"/>
            <a:endCxn id="8" idx="2"/>
          </p:cNvCxnSpPr>
          <p:nvPr/>
        </p:nvCxnSpPr>
        <p:spPr>
          <a:xfrm rot="5400000">
            <a:off x="6257726" y="2472508"/>
            <a:ext cx="928926" cy="2958667"/>
          </a:xfrm>
          <a:prstGeom prst="curvedConnector3">
            <a:avLst>
              <a:gd name="adj1" fmla="val 121084"/>
            </a:avLst>
          </a:prstGeom>
          <a:ln>
            <a:solidFill>
              <a:srgbClr val="BDA0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 bwMode="auto">
          <a:xfrm>
            <a:off x="501369" y="4801371"/>
            <a:ext cx="21577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BDA034"/>
                </a:solidFill>
                <a:latin typeface="Arial" pitchFamily="34" charset="0"/>
                <a:ea typeface="+mj-ea"/>
                <a:cs typeface="Arial" pitchFamily="34" charset="0"/>
              </a:rPr>
              <a:t>Modify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BDA03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data collection</a:t>
            </a:r>
          </a:p>
        </p:txBody>
      </p:sp>
      <p:sp>
        <p:nvSpPr>
          <p:cNvPr id="35" name="TextBox 34"/>
          <p:cNvSpPr txBox="1"/>
          <p:nvPr/>
        </p:nvSpPr>
        <p:spPr bwMode="auto">
          <a:xfrm>
            <a:off x="5112124" y="4970648"/>
            <a:ext cx="20059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BDA03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Select different data</a:t>
            </a:r>
          </a:p>
        </p:txBody>
      </p:sp>
      <p:sp>
        <p:nvSpPr>
          <p:cNvPr id="36" name="TextBox 35"/>
          <p:cNvSpPr txBox="1"/>
          <p:nvPr/>
        </p:nvSpPr>
        <p:spPr bwMode="auto">
          <a:xfrm>
            <a:off x="6070856" y="4007711"/>
            <a:ext cx="92595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BDA03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Modify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BDA03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analysis</a:t>
            </a:r>
          </a:p>
        </p:txBody>
      </p:sp>
      <p:sp>
        <p:nvSpPr>
          <p:cNvPr id="40" name="TextBox 39"/>
          <p:cNvSpPr txBox="1"/>
          <p:nvPr/>
        </p:nvSpPr>
        <p:spPr bwMode="auto">
          <a:xfrm>
            <a:off x="2937651" y="1504853"/>
            <a:ext cx="18269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BDA03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Modify hypothesis</a:t>
            </a:r>
          </a:p>
        </p:txBody>
      </p:sp>
      <p:sp>
        <p:nvSpPr>
          <p:cNvPr id="41" name="TextBox 40"/>
          <p:cNvSpPr txBox="1"/>
          <p:nvPr/>
        </p:nvSpPr>
        <p:spPr bwMode="auto">
          <a:xfrm>
            <a:off x="5591959" y="1504853"/>
            <a:ext cx="14048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BDA03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Modify model</a:t>
            </a:r>
          </a:p>
        </p:txBody>
      </p:sp>
      <p:cxnSp>
        <p:nvCxnSpPr>
          <p:cNvPr id="47" name="Curved Connector 46"/>
          <p:cNvCxnSpPr>
            <a:stCxn id="13" idx="0"/>
            <a:endCxn id="11" idx="0"/>
          </p:cNvCxnSpPr>
          <p:nvPr/>
        </p:nvCxnSpPr>
        <p:spPr>
          <a:xfrm rot="16200000" flipV="1">
            <a:off x="6338021" y="652030"/>
            <a:ext cx="290075" cy="3436928"/>
          </a:xfrm>
          <a:prstGeom prst="curvedConnector3">
            <a:avLst>
              <a:gd name="adj1" fmla="val 178807"/>
            </a:avLst>
          </a:prstGeom>
          <a:ln>
            <a:solidFill>
              <a:srgbClr val="BDA0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stCxn id="13" idx="0"/>
            <a:endCxn id="10" idx="0"/>
          </p:cNvCxnSpPr>
          <p:nvPr/>
        </p:nvCxnSpPr>
        <p:spPr>
          <a:xfrm rot="16200000" flipV="1">
            <a:off x="5395265" y="-290726"/>
            <a:ext cx="303306" cy="5309208"/>
          </a:xfrm>
          <a:prstGeom prst="curvedConnector3">
            <a:avLst>
              <a:gd name="adj1" fmla="val 175369"/>
            </a:avLst>
          </a:prstGeom>
          <a:ln>
            <a:solidFill>
              <a:srgbClr val="BDA0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 bwMode="auto">
          <a:xfrm>
            <a:off x="775702" y="2246804"/>
            <a:ext cx="4040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?</a:t>
            </a:r>
          </a:p>
        </p:txBody>
      </p:sp>
      <p:sp>
        <p:nvSpPr>
          <p:cNvPr id="55" name="Octagon 54"/>
          <p:cNvSpPr/>
          <p:nvPr/>
        </p:nvSpPr>
        <p:spPr>
          <a:xfrm>
            <a:off x="5888271" y="2246804"/>
            <a:ext cx="1325880" cy="686772"/>
          </a:xfrm>
          <a:prstGeom prst="octag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 smtClean="0">
                <a:solidFill>
                  <a:srgbClr val="36628F"/>
                </a:solidFill>
              </a:rPr>
              <a:t>Theoretical </a:t>
            </a:r>
            <a:r>
              <a:rPr lang="en-US" sz="1600" dirty="0">
                <a:solidFill>
                  <a:srgbClr val="36628F"/>
                </a:solidFill>
              </a:rPr>
              <a:t>prediction</a:t>
            </a:r>
          </a:p>
        </p:txBody>
      </p:sp>
      <p:sp>
        <p:nvSpPr>
          <p:cNvPr id="56" name="Octagon 55"/>
          <p:cNvSpPr/>
          <p:nvPr/>
        </p:nvSpPr>
        <p:spPr>
          <a:xfrm>
            <a:off x="5927883" y="3130168"/>
            <a:ext cx="1325880" cy="686772"/>
          </a:xfrm>
          <a:prstGeom prst="octagon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 smtClean="0">
                <a:solidFill>
                  <a:srgbClr val="36628F"/>
                </a:solidFill>
              </a:rPr>
              <a:t>Empirical Results</a:t>
            </a:r>
            <a:endParaRPr lang="en-US" sz="1600" dirty="0">
              <a:solidFill>
                <a:srgbClr val="36628F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8999911">
            <a:off x="3277950" y="4638466"/>
            <a:ext cx="349902" cy="794275"/>
          </a:xfrm>
          <a:prstGeom prst="rightArrow">
            <a:avLst/>
          </a:prstGeom>
          <a:solidFill>
            <a:srgbClr val="A4C0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078649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/>
        </p:nvSpPr>
        <p:spPr>
          <a:xfrm>
            <a:off x="1347705" y="4473516"/>
            <a:ext cx="1508760" cy="634940"/>
          </a:xfrm>
          <a:prstGeom prst="homePlat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Monitoring System</a:t>
            </a:r>
            <a:endParaRPr lang="en-US" sz="1600" dirty="0"/>
          </a:p>
        </p:txBody>
      </p:sp>
      <p:sp>
        <p:nvSpPr>
          <p:cNvPr id="8" name="Pentagon 7"/>
          <p:cNvSpPr/>
          <p:nvPr/>
        </p:nvSpPr>
        <p:spPr>
          <a:xfrm rot="20567726">
            <a:off x="4546205" y="4211668"/>
            <a:ext cx="1508760" cy="634940"/>
          </a:xfrm>
          <a:prstGeom prst="homePlat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Extract relevant data</a:t>
            </a:r>
            <a:endParaRPr lang="en-US" sz="1600" dirty="0"/>
          </a:p>
        </p:txBody>
      </p:sp>
      <p:sp>
        <p:nvSpPr>
          <p:cNvPr id="9" name="Round Single Corner Rectangle 8"/>
          <p:cNvSpPr/>
          <p:nvPr/>
        </p:nvSpPr>
        <p:spPr>
          <a:xfrm>
            <a:off x="191231" y="2064826"/>
            <a:ext cx="1812880" cy="874949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 smtClean="0"/>
              <a:t>How to predict the resource usage of an app?</a:t>
            </a:r>
            <a:endParaRPr lang="en-US" sz="1600" dirty="0"/>
          </a:p>
        </p:txBody>
      </p:sp>
      <p:sp>
        <p:nvSpPr>
          <p:cNvPr id="10" name="Pentagon 9"/>
          <p:cNvSpPr/>
          <p:nvPr/>
        </p:nvSpPr>
        <p:spPr>
          <a:xfrm>
            <a:off x="2296669" y="2212225"/>
            <a:ext cx="1508760" cy="634940"/>
          </a:xfrm>
          <a:prstGeom prst="homePlat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Same types of apps have same profiles</a:t>
            </a:r>
            <a:endParaRPr lang="en-US" sz="1600" dirty="0"/>
          </a:p>
        </p:txBody>
      </p:sp>
      <p:sp>
        <p:nvSpPr>
          <p:cNvPr id="11" name="Pentagon 10"/>
          <p:cNvSpPr/>
          <p:nvPr/>
        </p:nvSpPr>
        <p:spPr>
          <a:xfrm>
            <a:off x="4168949" y="2225456"/>
            <a:ext cx="1508760" cy="634940"/>
          </a:xfrm>
          <a:prstGeom prst="homePlat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Build regression tree</a:t>
            </a:r>
            <a:endParaRPr lang="en-US" sz="1600" dirty="0"/>
          </a:p>
        </p:txBody>
      </p:sp>
      <p:sp>
        <p:nvSpPr>
          <p:cNvPr id="13" name="Round Single Corner Rectangle 12"/>
          <p:cNvSpPr/>
          <p:nvPr/>
        </p:nvSpPr>
        <p:spPr>
          <a:xfrm>
            <a:off x="7514710" y="2528761"/>
            <a:ext cx="1373623" cy="971847"/>
          </a:xfrm>
          <a:prstGeom prst="round1Rect">
            <a:avLst/>
          </a:prstGeom>
          <a:solidFill>
            <a:srgbClr val="A4C0DD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Compare &amp; Improve theory</a:t>
            </a:r>
            <a:endParaRPr lang="en-US" sz="1600" dirty="0"/>
          </a:p>
        </p:txBody>
      </p:sp>
      <p:sp>
        <p:nvSpPr>
          <p:cNvPr id="14" name="Wave 13"/>
          <p:cNvSpPr/>
          <p:nvPr/>
        </p:nvSpPr>
        <p:spPr>
          <a:xfrm>
            <a:off x="7709089" y="4735334"/>
            <a:ext cx="1355815" cy="1140302"/>
          </a:xfrm>
          <a:prstGeom prst="wav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Knowledge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 rot="5400000">
            <a:off x="7855849" y="3816001"/>
            <a:ext cx="1229264" cy="794275"/>
          </a:xfrm>
          <a:prstGeom prst="rightArrow">
            <a:avLst/>
          </a:prstGeom>
          <a:solidFill>
            <a:srgbClr val="A4C0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" name="Can 15"/>
          <p:cNvSpPr/>
          <p:nvPr/>
        </p:nvSpPr>
        <p:spPr>
          <a:xfrm>
            <a:off x="3096666" y="3228066"/>
            <a:ext cx="983542" cy="736812"/>
          </a:xfrm>
          <a:prstGeom prst="can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Archive</a:t>
            </a:r>
            <a:endParaRPr lang="en-US" dirty="0"/>
          </a:p>
        </p:txBody>
      </p:sp>
      <p:cxnSp>
        <p:nvCxnSpPr>
          <p:cNvPr id="19" name="Curved Connector 18"/>
          <p:cNvCxnSpPr>
            <a:stCxn id="13" idx="2"/>
            <a:endCxn id="5" idx="2"/>
          </p:cNvCxnSpPr>
          <p:nvPr/>
        </p:nvCxnSpPr>
        <p:spPr>
          <a:xfrm rot="5400000">
            <a:off x="4268512" y="1175446"/>
            <a:ext cx="1607848" cy="6258172"/>
          </a:xfrm>
          <a:prstGeom prst="curvedConnector3">
            <a:avLst>
              <a:gd name="adj1" fmla="val 114218"/>
            </a:avLst>
          </a:prstGeom>
          <a:ln>
            <a:solidFill>
              <a:srgbClr val="BDA0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13" idx="2"/>
            <a:endCxn id="8" idx="2"/>
          </p:cNvCxnSpPr>
          <p:nvPr/>
        </p:nvCxnSpPr>
        <p:spPr>
          <a:xfrm rot="5400000">
            <a:off x="6032816" y="2710648"/>
            <a:ext cx="1378746" cy="2958667"/>
          </a:xfrm>
          <a:prstGeom prst="curvedConnector3">
            <a:avLst>
              <a:gd name="adj1" fmla="val 114205"/>
            </a:avLst>
          </a:prstGeom>
          <a:ln>
            <a:solidFill>
              <a:srgbClr val="BDA0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 bwMode="auto">
          <a:xfrm>
            <a:off x="1188973" y="5445880"/>
            <a:ext cx="21577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BDA034"/>
                </a:solidFill>
                <a:latin typeface="Arial" pitchFamily="34" charset="0"/>
                <a:ea typeface="+mj-ea"/>
                <a:cs typeface="Arial" pitchFamily="34" charset="0"/>
              </a:rPr>
              <a:t>Modify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BDA03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data collection</a:t>
            </a:r>
          </a:p>
        </p:txBody>
      </p:sp>
      <p:sp>
        <p:nvSpPr>
          <p:cNvPr id="36" name="TextBox 35"/>
          <p:cNvSpPr txBox="1"/>
          <p:nvPr/>
        </p:nvSpPr>
        <p:spPr bwMode="auto">
          <a:xfrm>
            <a:off x="6070856" y="4445943"/>
            <a:ext cx="92595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BDA03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Modify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BDA03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analysis</a:t>
            </a:r>
          </a:p>
        </p:txBody>
      </p:sp>
      <p:sp>
        <p:nvSpPr>
          <p:cNvPr id="40" name="TextBox 39"/>
          <p:cNvSpPr txBox="1"/>
          <p:nvPr/>
        </p:nvSpPr>
        <p:spPr bwMode="auto">
          <a:xfrm>
            <a:off x="2937651" y="1504853"/>
            <a:ext cx="18269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BDA03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Modify hypothesis</a:t>
            </a:r>
          </a:p>
        </p:txBody>
      </p:sp>
      <p:sp>
        <p:nvSpPr>
          <p:cNvPr id="41" name="TextBox 40"/>
          <p:cNvSpPr txBox="1"/>
          <p:nvPr/>
        </p:nvSpPr>
        <p:spPr bwMode="auto">
          <a:xfrm>
            <a:off x="5591959" y="1504853"/>
            <a:ext cx="14048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BDA03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Modify model</a:t>
            </a:r>
          </a:p>
        </p:txBody>
      </p:sp>
      <p:cxnSp>
        <p:nvCxnSpPr>
          <p:cNvPr id="47" name="Curved Connector 46"/>
          <p:cNvCxnSpPr>
            <a:stCxn id="13" idx="0"/>
            <a:endCxn id="11" idx="0"/>
          </p:cNvCxnSpPr>
          <p:nvPr/>
        </p:nvCxnSpPr>
        <p:spPr>
          <a:xfrm rot="16200000" flipV="1">
            <a:off x="6331406" y="658645"/>
            <a:ext cx="303305" cy="3436928"/>
          </a:xfrm>
          <a:prstGeom prst="curvedConnector3">
            <a:avLst>
              <a:gd name="adj1" fmla="val 175370"/>
            </a:avLst>
          </a:prstGeom>
          <a:ln>
            <a:solidFill>
              <a:srgbClr val="BDA0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stCxn id="13" idx="0"/>
            <a:endCxn id="10" idx="0"/>
          </p:cNvCxnSpPr>
          <p:nvPr/>
        </p:nvCxnSpPr>
        <p:spPr>
          <a:xfrm rot="16200000" flipV="1">
            <a:off x="5388650" y="-284111"/>
            <a:ext cx="316536" cy="5309208"/>
          </a:xfrm>
          <a:prstGeom prst="curvedConnector3">
            <a:avLst>
              <a:gd name="adj1" fmla="val 172219"/>
            </a:avLst>
          </a:prstGeom>
          <a:ln>
            <a:solidFill>
              <a:srgbClr val="BDA0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ctagon 54"/>
          <p:cNvSpPr/>
          <p:nvPr/>
        </p:nvSpPr>
        <p:spPr>
          <a:xfrm>
            <a:off x="5888271" y="2246804"/>
            <a:ext cx="1325880" cy="686772"/>
          </a:xfrm>
          <a:prstGeom prst="octag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 smtClean="0">
                <a:solidFill>
                  <a:srgbClr val="36628F"/>
                </a:solidFill>
              </a:rPr>
              <a:t>Resource usage estimate</a:t>
            </a:r>
            <a:endParaRPr lang="en-US" sz="1600" dirty="0">
              <a:solidFill>
                <a:srgbClr val="36628F"/>
              </a:solidFill>
            </a:endParaRPr>
          </a:p>
        </p:txBody>
      </p:sp>
      <p:sp>
        <p:nvSpPr>
          <p:cNvPr id="56" name="Octagon 55"/>
          <p:cNvSpPr/>
          <p:nvPr/>
        </p:nvSpPr>
        <p:spPr>
          <a:xfrm>
            <a:off x="5927883" y="3621492"/>
            <a:ext cx="1325880" cy="686772"/>
          </a:xfrm>
          <a:prstGeom prst="octagon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 smtClean="0">
                <a:solidFill>
                  <a:srgbClr val="36628F"/>
                </a:solidFill>
              </a:rPr>
              <a:t>Empirical Results</a:t>
            </a:r>
            <a:endParaRPr lang="en-US" sz="1600" dirty="0">
              <a:solidFill>
                <a:srgbClr val="36628F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8464399">
            <a:off x="4311105" y="2733031"/>
            <a:ext cx="349902" cy="794275"/>
          </a:xfrm>
          <a:prstGeom prst="rightArrow">
            <a:avLst/>
          </a:prstGeom>
          <a:solidFill>
            <a:srgbClr val="A4C0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Application Resource Usage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30" y="3930988"/>
            <a:ext cx="1044457" cy="2249098"/>
          </a:xfrm>
          <a:prstGeom prst="rect">
            <a:avLst/>
          </a:prstGeom>
        </p:spPr>
      </p:pic>
      <p:sp>
        <p:nvSpPr>
          <p:cNvPr id="31" name="Pentagon 30"/>
          <p:cNvSpPr/>
          <p:nvPr/>
        </p:nvSpPr>
        <p:spPr>
          <a:xfrm>
            <a:off x="2977297" y="4473516"/>
            <a:ext cx="1508760" cy="634940"/>
          </a:xfrm>
          <a:prstGeom prst="homePlate">
            <a:avLst/>
          </a:prstGeom>
          <a:solidFill>
            <a:srgbClr val="89CC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Archive data</a:t>
            </a:r>
            <a:endParaRPr lang="en-US" sz="1600" dirty="0"/>
          </a:p>
        </p:txBody>
      </p:sp>
      <p:sp>
        <p:nvSpPr>
          <p:cNvPr id="32" name="Right Arrow 31"/>
          <p:cNvSpPr/>
          <p:nvPr/>
        </p:nvSpPr>
        <p:spPr>
          <a:xfrm rot="16200000">
            <a:off x="3468827" y="3930133"/>
            <a:ext cx="349902" cy="794275"/>
          </a:xfrm>
          <a:prstGeom prst="rightArrow">
            <a:avLst/>
          </a:prstGeom>
          <a:solidFill>
            <a:srgbClr val="A4C0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55286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task characterization</a:t>
            </a:r>
            <a:endParaRPr lang="en-US" dirty="0"/>
          </a:p>
        </p:txBody>
      </p:sp>
      <p:pic>
        <p:nvPicPr>
          <p:cNvPr id="4" name="Espace réservé du contenu 3" descr="montage8-runtime.pdf"/>
          <p:cNvPicPr>
            <a:picLocks noGrp="1" noChangeAspect="1"/>
          </p:cNvPicPr>
          <p:nvPr>
            <p:ph idx="1"/>
          </p:nvPr>
        </p:nvPicPr>
        <p:blipFill>
          <a:blip r:embed="rId2"/>
          <a:srcRect t="4102" b="768"/>
          <a:stretch>
            <a:fillRect/>
          </a:stretch>
        </p:blipFill>
        <p:spPr>
          <a:xfrm>
            <a:off x="127527" y="4354385"/>
            <a:ext cx="4458583" cy="1817769"/>
          </a:xfrm>
        </p:spPr>
      </p:pic>
      <p:pic>
        <p:nvPicPr>
          <p:cNvPr id="5" name="Image 4" descr="montage8-wr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846" y="4310030"/>
            <a:ext cx="4414807" cy="1892060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" y="1475922"/>
            <a:ext cx="8229600" cy="3168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2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Characterize</a:t>
            </a:r>
            <a:r>
              <a:rPr kumimoji="0" lang="en-US" sz="22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workflow tasks based on their estimation capability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000" baseline="0" dirty="0" smtClean="0"/>
              <a:t>Runtime, I/O write,</a:t>
            </a:r>
            <a:r>
              <a:rPr lang="en-US" sz="2000" dirty="0" smtClean="0"/>
              <a:t> memory peak </a:t>
            </a:r>
            <a:r>
              <a:rPr lang="en-US" sz="2000" dirty="0" smtClean="0">
                <a:sym typeface="Wingdings"/>
              </a:rPr>
              <a:t> estimated from I/O </a:t>
            </a:r>
            <a:r>
              <a:rPr lang="en-US" sz="2000" dirty="0" err="1" smtClean="0">
                <a:sym typeface="Wingdings"/>
              </a:rPr>
              <a:t>rea</a:t>
            </a: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kumimoji="0" lang="en-US" sz="2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Correlation</a:t>
            </a:r>
            <a:r>
              <a:rPr kumimoji="0" lang="en-US" sz="22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statistics are enforced to identify statistical relationships between parameters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000" baseline="0" dirty="0" smtClean="0"/>
              <a:t>High</a:t>
            </a:r>
            <a:r>
              <a:rPr lang="en-US" sz="2000" dirty="0" smtClean="0"/>
              <a:t> correlation values yield accurate estimations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Density-based</a:t>
            </a:r>
            <a:r>
              <a:rPr kumimoji="0" lang="en-US" sz="20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clustering identifies groups of high density areas where no correlation is found</a:t>
            </a:r>
            <a:endParaRPr kumimoji="0" lang="en-US" sz="20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07195" y="171654"/>
            <a:ext cx="4117485" cy="1739422"/>
            <a:chOff x="3096666" y="2225456"/>
            <a:chExt cx="4117485" cy="1739422"/>
          </a:xfrm>
        </p:grpSpPr>
        <p:sp>
          <p:nvSpPr>
            <p:cNvPr id="7" name="Pentagon 6"/>
            <p:cNvSpPr/>
            <p:nvPr/>
          </p:nvSpPr>
          <p:spPr>
            <a:xfrm>
              <a:off x="4168949" y="2225456"/>
              <a:ext cx="1508760" cy="634940"/>
            </a:xfrm>
            <a:prstGeom prst="homePlate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Build regression tree</a:t>
              </a:r>
              <a:endParaRPr lang="en-US" sz="1600" dirty="0"/>
            </a:p>
          </p:txBody>
        </p:sp>
        <p:sp>
          <p:nvSpPr>
            <p:cNvPr id="8" name="Can 7"/>
            <p:cNvSpPr/>
            <p:nvPr/>
          </p:nvSpPr>
          <p:spPr>
            <a:xfrm>
              <a:off x="3096666" y="3228066"/>
              <a:ext cx="983542" cy="736812"/>
            </a:xfrm>
            <a:prstGeom prst="can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Archive</a:t>
              </a:r>
              <a:endParaRPr lang="en-US" dirty="0"/>
            </a:p>
          </p:txBody>
        </p:sp>
        <p:sp>
          <p:nvSpPr>
            <p:cNvPr id="9" name="Octagon 8"/>
            <p:cNvSpPr/>
            <p:nvPr/>
          </p:nvSpPr>
          <p:spPr>
            <a:xfrm>
              <a:off x="5888271" y="2246804"/>
              <a:ext cx="1325880" cy="686772"/>
            </a:xfrm>
            <a:prstGeom prst="octagon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600" dirty="0" smtClean="0">
                  <a:solidFill>
                    <a:srgbClr val="36628F"/>
                  </a:solidFill>
                </a:rPr>
                <a:t>Resource usage estimate</a:t>
              </a:r>
              <a:endParaRPr lang="en-US" sz="1600" dirty="0">
                <a:solidFill>
                  <a:srgbClr val="36628F"/>
                </a:solidFill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 rot="18464399">
              <a:off x="4311105" y="2733031"/>
              <a:ext cx="349902" cy="794275"/>
            </a:xfrm>
            <a:prstGeom prst="rightArrow">
              <a:avLst/>
            </a:prstGeom>
            <a:solidFill>
              <a:srgbClr val="A4C0D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11" name="TextBox 10"/>
          <p:cNvSpPr txBox="1"/>
          <p:nvPr/>
        </p:nvSpPr>
        <p:spPr bwMode="auto">
          <a:xfrm>
            <a:off x="2815304" y="6378729"/>
            <a:ext cx="40659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Work of Rafael Silva, INSA Lyon</a:t>
            </a:r>
          </a:p>
        </p:txBody>
      </p:sp>
    </p:spTree>
    <p:extLst>
      <p:ext uri="{BB962C8B-B14F-4D97-AF65-F5344CB8AC3E}">
        <p14:creationId xmlns:p14="http://schemas.microsoft.com/office/powerpoint/2010/main" val="80743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estimation process</a:t>
            </a:r>
            <a:endParaRPr lang="en-US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334792" y="1058347"/>
            <a:ext cx="5734552" cy="49755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200" dirty="0"/>
              <a:t>B</a:t>
            </a:r>
            <a:r>
              <a:rPr lang="en-US" sz="2200" dirty="0" smtClean="0"/>
              <a:t>ased on Regression Trees</a:t>
            </a:r>
            <a:endParaRPr kumimoji="0" lang="en-US" sz="2200" b="0" i="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/>
              <a:t>Built offline from historical data analyses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kumimoji="0" lang="en-US" sz="2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Tasks are classified by application,</a:t>
            </a:r>
            <a:r>
              <a:rPr kumimoji="0" lang="en-US" sz="22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then by task type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en-US" sz="2200" dirty="0" smtClean="0"/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Decides whether runtime, I/O write, or memory should be estimated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kumimoji="0" lang="en-US" sz="2200" b="0" i="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If parameter is strong correlated to the input data: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kumimoji="0" lang="en-US" sz="20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Estimation based on the ratio </a:t>
            </a:r>
            <a:r>
              <a:rPr kumimoji="0" lang="en-US" sz="2000" b="0" i="1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parameter/input data size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/>
              <a:t>Otherwise, estimation based on the </a:t>
            </a:r>
            <a:r>
              <a:rPr lang="en-US" sz="2000" i="1" dirty="0" smtClean="0"/>
              <a:t>mean</a:t>
            </a:r>
            <a:endParaRPr kumimoji="0" lang="en-US" sz="2000" b="0" i="1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Image 7" descr="estimation_proces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523" y="144252"/>
            <a:ext cx="3134747" cy="60183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2815304" y="6378729"/>
            <a:ext cx="40659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Work of Rafael Silva, INSA Lyon</a:t>
            </a:r>
          </a:p>
        </p:txBody>
      </p:sp>
    </p:spTree>
    <p:extLst>
      <p:ext uri="{BB962C8B-B14F-4D97-AF65-F5344CB8AC3E}">
        <p14:creationId xmlns:p14="http://schemas.microsoft.com/office/powerpoint/2010/main" val="308823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estimation process</a:t>
            </a:r>
            <a:endParaRPr lang="en-US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" y="1248324"/>
            <a:ext cx="8489244" cy="2075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baseline="0" dirty="0" smtClean="0"/>
              <a:t>Task executions are constantly monitored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ym typeface="Wingdings"/>
              </a:rPr>
              <a:t>Estimated values are updated, and a new prediction is done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8" name="Image 7" descr="proces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692" y="2777191"/>
            <a:ext cx="4075214" cy="2983846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457200" y="2682013"/>
            <a:ext cx="4890910" cy="3437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Experimental results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Poor output data </a:t>
            </a:r>
            <a:r>
              <a:rPr lang="en-US" sz="2400" dirty="0" smtClean="0"/>
              <a:t>estimations leads to a chain of estimation errors in scientific workflows</a:t>
            </a:r>
            <a:endParaRPr kumimoji="0" lang="en-US" sz="24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/>
              <a:t>The online process improves estimations up to a factor of 3 when compared to an offline process</a:t>
            </a:r>
            <a:endParaRPr lang="en-US" sz="2400" baseline="0" dirty="0" smtClean="0"/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endParaRPr kumimoji="0" lang="en-US" sz="24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01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Conclusions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0273"/>
            <a:ext cx="8229600" cy="4525963"/>
          </a:xfrm>
        </p:spPr>
        <p:txBody>
          <a:bodyPr/>
          <a:lstStyle/>
          <a:p>
            <a:r>
              <a:rPr lang="en-US" sz="2400" dirty="0" smtClean="0">
                <a:latin typeface="Arial"/>
                <a:cs typeface="Arial"/>
              </a:rPr>
              <a:t>The process of application execution automation is complex</a:t>
            </a:r>
          </a:p>
          <a:p>
            <a:pPr lvl="1"/>
            <a:r>
              <a:rPr lang="en-US" sz="1800" dirty="0" smtClean="0">
                <a:latin typeface="Arial"/>
                <a:cs typeface="Arial"/>
              </a:rPr>
              <a:t>Difficult to estimate application resource needs</a:t>
            </a:r>
          </a:p>
          <a:p>
            <a:pPr lvl="1"/>
            <a:r>
              <a:rPr lang="en-US" sz="1800" dirty="0" smtClean="0">
                <a:latin typeface="Arial"/>
                <a:cs typeface="Arial"/>
              </a:rPr>
              <a:t>Difficult to estimate the needed resources (that may change over time)</a:t>
            </a:r>
          </a:p>
          <a:p>
            <a:pPr lvl="1"/>
            <a:r>
              <a:rPr lang="en-US" sz="1800" dirty="0" smtClean="0">
                <a:latin typeface="Arial"/>
                <a:cs typeface="Arial"/>
              </a:rPr>
              <a:t>Difficult to map and schedule applications </a:t>
            </a:r>
            <a:endParaRPr lang="en-US" sz="18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Need to deal with many unknowns and also with a changing application/system</a:t>
            </a:r>
          </a:p>
          <a:p>
            <a:r>
              <a:rPr lang="en-US" sz="2400" dirty="0" smtClean="0">
                <a:latin typeface="Arial"/>
                <a:cs typeface="Arial"/>
              </a:rPr>
              <a:t>Need to be able to also adapt to failures</a:t>
            </a:r>
          </a:p>
          <a:p>
            <a:r>
              <a:rPr lang="en-US" sz="2400" dirty="0" smtClean="0">
                <a:latin typeface="Arial"/>
                <a:cs typeface="Arial"/>
              </a:rPr>
              <a:t>Need to be able to work out the interplay of various system components, collect information about the system and application behavior, and have “reasonable” and “efficient” estimates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rgbClr val="BD7449"/>
                </a:solidFill>
                <a:latin typeface="Arial"/>
                <a:cs typeface="Arial"/>
              </a:rPr>
              <a:t>Thanks to the Pegasus team and collaborators!</a:t>
            </a:r>
            <a:endParaRPr lang="en-US" sz="2400" i="1" dirty="0">
              <a:solidFill>
                <a:srgbClr val="BD74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862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67400" cy="715962"/>
          </a:xfrm>
        </p:spPr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Scientific Workflows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6019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latin typeface="Arial" charset="0"/>
                <a:cs typeface="Arial" charset="0"/>
              </a:rPr>
              <a:t>Structure an overall computation</a:t>
            </a:r>
          </a:p>
          <a:p>
            <a:r>
              <a:rPr lang="en-US" sz="2800" dirty="0">
                <a:latin typeface="Arial" charset="0"/>
                <a:cs typeface="Arial" charset="0"/>
              </a:rPr>
              <a:t>Define the computation steps and their parameters</a:t>
            </a:r>
          </a:p>
          <a:p>
            <a:r>
              <a:rPr lang="en-US" sz="2800" dirty="0">
                <a:latin typeface="Arial" charset="0"/>
                <a:cs typeface="Arial" charset="0"/>
              </a:rPr>
              <a:t>Define the input/output data, parameters</a:t>
            </a:r>
          </a:p>
          <a:p>
            <a:endParaRPr lang="en-US" sz="2800" dirty="0">
              <a:latin typeface="Arial" charset="0"/>
              <a:cs typeface="Arial" charset="0"/>
            </a:endParaRPr>
          </a:p>
          <a:p>
            <a:r>
              <a:rPr lang="en-US" sz="2800" dirty="0">
                <a:latin typeface="Arial" charset="0"/>
                <a:cs typeface="Arial" charset="0"/>
              </a:rPr>
              <a:t>Invoke the overall computation</a:t>
            </a:r>
          </a:p>
          <a:p>
            <a:r>
              <a:rPr lang="en-US" sz="2800" dirty="0">
                <a:latin typeface="Arial" charset="0"/>
                <a:cs typeface="Arial" charset="0"/>
              </a:rPr>
              <a:t>Reuse with other data/parameters/</a:t>
            </a:r>
            <a:r>
              <a:rPr lang="en-US" sz="2800" dirty="0" smtClean="0">
                <a:latin typeface="Arial" charset="0"/>
                <a:cs typeface="Arial" charset="0"/>
              </a:rPr>
              <a:t>algorithms and share</a:t>
            </a:r>
            <a:endParaRPr lang="en-US" sz="2800" dirty="0">
              <a:latin typeface="Arial" charset="0"/>
              <a:cs typeface="Arial" charset="0"/>
            </a:endParaRPr>
          </a:p>
          <a:p>
            <a:r>
              <a:rPr lang="en-US" sz="2800" dirty="0">
                <a:latin typeface="Arial" charset="0"/>
                <a:cs typeface="Arial" charset="0"/>
              </a:rPr>
              <a:t>Workflows can be hidden behind a nice user interface (e.g. portal) </a:t>
            </a:r>
          </a:p>
          <a:p>
            <a:endParaRPr lang="en-US" sz="2800" dirty="0">
              <a:latin typeface="Arial" charset="0"/>
              <a:cs typeface="Arial" charset="0"/>
            </a:endParaRPr>
          </a:p>
          <a:p>
            <a:endParaRPr lang="en-US" sz="2800" dirty="0">
              <a:latin typeface="Arial" charset="0"/>
              <a:cs typeface="Arial" charset="0"/>
            </a:endParaRP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0"/>
            <a:ext cx="2600325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249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 descr="rhooph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3563"/>
            <a:ext cx="9525000" cy="876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0"/>
            <a:ext cx="6324600" cy="685800"/>
          </a:xfrm>
        </p:spPr>
        <p:txBody>
          <a:bodyPr/>
          <a:lstStyle/>
          <a:p>
            <a:r>
              <a:rPr lang="en-US" sz="2800">
                <a:solidFill>
                  <a:srgbClr val="CFF9FD"/>
                </a:solidFill>
                <a:latin typeface="Arial" charset="0"/>
                <a:ea typeface="ＭＳ Ｐゴシック" charset="0"/>
              </a:rPr>
              <a:t>Science-grade Mosaic of the Sky</a:t>
            </a:r>
          </a:p>
        </p:txBody>
      </p:sp>
    </p:spTree>
    <p:extLst>
      <p:ext uri="{BB962C8B-B14F-4D97-AF65-F5344CB8AC3E}">
        <p14:creationId xmlns:p14="http://schemas.microsoft.com/office/powerpoint/2010/main" val="35130172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 descr="rhooph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3563"/>
            <a:ext cx="9525000" cy="876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0"/>
            <a:ext cx="6324600" cy="685800"/>
          </a:xfrm>
        </p:spPr>
        <p:txBody>
          <a:bodyPr/>
          <a:lstStyle/>
          <a:p>
            <a:r>
              <a:rPr lang="en-US" sz="2800">
                <a:solidFill>
                  <a:srgbClr val="CFF9FD"/>
                </a:solidFill>
                <a:latin typeface="Arial" charset="0"/>
                <a:ea typeface="ＭＳ Ｐゴシック" charset="0"/>
              </a:rPr>
              <a:t>Science-grade Mosaic of the Sky</a:t>
            </a:r>
          </a:p>
        </p:txBody>
      </p:sp>
      <p:grpSp>
        <p:nvGrpSpPr>
          <p:cNvPr id="4" name="Group 78"/>
          <p:cNvGrpSpPr>
            <a:grpSpLocks/>
          </p:cNvGrpSpPr>
          <p:nvPr/>
        </p:nvGrpSpPr>
        <p:grpSpPr bwMode="auto">
          <a:xfrm>
            <a:off x="619268" y="1026320"/>
            <a:ext cx="8350250" cy="2532062"/>
            <a:chOff x="1941323" y="30463008"/>
            <a:chExt cx="9464341" cy="2836603"/>
          </a:xfrm>
        </p:grpSpPr>
        <p:sp>
          <p:nvSpPr>
            <p:cNvPr id="5" name="TextBox 79"/>
            <p:cNvSpPr txBox="1">
              <a:spLocks noChangeArrowheads="1"/>
            </p:cNvSpPr>
            <p:nvPr/>
          </p:nvSpPr>
          <p:spPr bwMode="auto">
            <a:xfrm>
              <a:off x="1943981" y="32817097"/>
              <a:ext cx="3279063" cy="482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1939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21939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21939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21939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21939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200" i="1">
                  <a:latin typeface="Calisto MT" charset="0"/>
                </a:rPr>
                <a:t>Montage Workflow</a:t>
              </a:r>
            </a:p>
          </p:txBody>
        </p:sp>
        <p:grpSp>
          <p:nvGrpSpPr>
            <p:cNvPr id="6" name="Group 80"/>
            <p:cNvGrpSpPr>
              <a:grpSpLocks/>
            </p:cNvGrpSpPr>
            <p:nvPr/>
          </p:nvGrpSpPr>
          <p:grpSpPr bwMode="auto">
            <a:xfrm>
              <a:off x="1941323" y="30463008"/>
              <a:ext cx="9464341" cy="2277174"/>
              <a:chOff x="1912748" y="30463008"/>
              <a:chExt cx="9464341" cy="2277174"/>
            </a:xfrm>
          </p:grpSpPr>
          <p:grpSp>
            <p:nvGrpSpPr>
              <p:cNvPr id="7" name="Group 81"/>
              <p:cNvGrpSpPr>
                <a:grpSpLocks/>
              </p:cNvGrpSpPr>
              <p:nvPr/>
            </p:nvGrpSpPr>
            <p:grpSpPr bwMode="auto">
              <a:xfrm>
                <a:off x="1912748" y="30463008"/>
                <a:ext cx="9464341" cy="2268814"/>
                <a:chOff x="1903223" y="30453483"/>
                <a:chExt cx="9464341" cy="2268814"/>
              </a:xfrm>
            </p:grpSpPr>
            <p:sp>
              <p:nvSpPr>
                <p:cNvPr id="9" name="TextBox 8"/>
                <p:cNvSpPr txBox="1"/>
                <p:nvPr/>
              </p:nvSpPr>
              <p:spPr>
                <a:xfrm>
                  <a:off x="2824467" y="30490830"/>
                  <a:ext cx="1730931" cy="378807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txBody>
                <a:bodyPr>
                  <a:spAutoFit/>
                </a:bodyPr>
                <a:lstStyle>
                  <a:lvl1pPr defTabSz="21939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defTabSz="21939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1600" smtClean="0">
                      <a:solidFill>
                        <a:srgbClr val="3A4228"/>
                      </a:solidFill>
                      <a:cs typeface="Arial" charset="0"/>
                    </a:rPr>
                    <a:t>Reprojection</a:t>
                  </a:r>
                  <a:endParaRPr lang="en-US" sz="1600" smtClean="0">
                    <a:cs typeface="Arial" charset="0"/>
                  </a:endParaRPr>
                </a:p>
              </p:txBody>
            </p:sp>
            <p:cxnSp>
              <p:nvCxnSpPr>
                <p:cNvPr id="10" name="Straight Arrow Connector 9"/>
                <p:cNvCxnSpPr/>
                <p:nvPr/>
              </p:nvCxnSpPr>
              <p:spPr>
                <a:xfrm rot="5400000">
                  <a:off x="3515256" y="31044813"/>
                  <a:ext cx="435716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/>
                <p:cNvSpPr txBox="1"/>
                <p:nvPr/>
              </p:nvSpPr>
              <p:spPr>
                <a:xfrm>
                  <a:off x="4645363" y="30490830"/>
                  <a:ext cx="2833904" cy="378807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txBody>
                <a:bodyPr>
                  <a:spAutoFit/>
                </a:bodyPr>
                <a:lstStyle/>
                <a:p>
                  <a:pPr defTabSz="2193925">
                    <a:defRPr/>
                  </a:pPr>
                  <a:r>
                    <a:rPr lang="en-US" sz="1600" dirty="0">
                      <a:solidFill>
                        <a:srgbClr val="3A4228"/>
                      </a:solidFill>
                      <a:latin typeface="Arial" pitchFamily="-105" charset="0"/>
                      <a:ea typeface="ＭＳ Ｐゴシック" pitchFamily="-105" charset="-128"/>
                      <a:cs typeface="ＭＳ Ｐゴシック" pitchFamily="-105" charset="-128"/>
                    </a:rPr>
                    <a:t>Background Rectification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8100027" y="30465931"/>
                  <a:ext cx="1536606" cy="378807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 marL="0" algn="l" defTabSz="2194514" rtl="0" eaLnBrk="1" latinLnBrk="0" hangingPunct="1">
                    <a:defRPr sz="87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194514" algn="l" defTabSz="2194514" rtl="0" eaLnBrk="1" latinLnBrk="0" hangingPunct="1">
                    <a:defRPr sz="87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389028" algn="l" defTabSz="2194514" rtl="0" eaLnBrk="1" latinLnBrk="0" hangingPunct="1">
                    <a:defRPr sz="87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6583543" algn="l" defTabSz="2194514" rtl="0" eaLnBrk="1" latinLnBrk="0" hangingPunct="1">
                    <a:defRPr sz="87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8778057" algn="l" defTabSz="2194514" rtl="0" eaLnBrk="1" latinLnBrk="0" hangingPunct="1">
                    <a:defRPr sz="87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0972571" algn="l" defTabSz="2194514" rtl="0" eaLnBrk="1" latinLnBrk="0" hangingPunct="1">
                    <a:defRPr sz="87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167085" algn="l" defTabSz="2194514" rtl="0" eaLnBrk="1" latinLnBrk="0" hangingPunct="1">
                    <a:defRPr sz="87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5361599" algn="l" defTabSz="2194514" rtl="0" eaLnBrk="1" latinLnBrk="0" hangingPunct="1">
                    <a:defRPr sz="87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7556115" algn="l" defTabSz="2194514" rtl="0" eaLnBrk="1" latinLnBrk="0" hangingPunct="1">
                    <a:defRPr sz="87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en-US" sz="1600" dirty="0">
                      <a:solidFill>
                        <a:srgbClr val="3A4228"/>
                      </a:solidFill>
                      <a:latin typeface="Arial" pitchFamily="-106" charset="0"/>
                      <a:ea typeface="ＭＳ Ｐゴシック" pitchFamily="-106" charset="-128"/>
                      <a:cs typeface="ＭＳ Ｐゴシック" pitchFamily="-106" charset="-128"/>
                    </a:rPr>
                    <a:t>Co-addition</a:t>
                  </a:r>
                </a:p>
              </p:txBody>
            </p:sp>
            <p:cxnSp>
              <p:nvCxnSpPr>
                <p:cNvPr id="13" name="Straight Arrow Connector 12"/>
                <p:cNvCxnSpPr/>
                <p:nvPr/>
              </p:nvCxnSpPr>
              <p:spPr>
                <a:xfrm rot="5400000">
                  <a:off x="4532910" y="31031463"/>
                  <a:ext cx="460614" cy="18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4" name="Picture 88" descr="M17_color.jp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89603" y="31244336"/>
                  <a:ext cx="1477961" cy="14779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5" name="Shape 98"/>
                <p:cNvCxnSpPr/>
                <p:nvPr/>
              </p:nvCxnSpPr>
              <p:spPr>
                <a:xfrm rot="16200000" flipH="1">
                  <a:off x="7271219" y="30853101"/>
                  <a:ext cx="574434" cy="244705"/>
                </a:xfrm>
                <a:prstGeom prst="bentConnector3">
                  <a:avLst>
                    <a:gd name="adj1" fmla="val -6319"/>
                  </a:avLst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/>
                <p:cNvSpPr txBox="1"/>
                <p:nvPr/>
              </p:nvSpPr>
              <p:spPr>
                <a:xfrm>
                  <a:off x="10136840" y="30453483"/>
                  <a:ext cx="946434" cy="378806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txBody>
                <a:bodyPr>
                  <a:spAutoFit/>
                </a:bodyPr>
                <a:lstStyle>
                  <a:lvl1pPr defTabSz="21939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defTabSz="21939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1600" smtClean="0">
                      <a:solidFill>
                        <a:srgbClr val="3A4228"/>
                      </a:solidFill>
                    </a:rPr>
                    <a:t>Output</a:t>
                  </a:r>
                </a:p>
              </p:txBody>
            </p:sp>
            <p:cxnSp>
              <p:nvCxnSpPr>
                <p:cNvPr id="17" name="Straight Arrow Connector 16"/>
                <p:cNvCxnSpPr/>
                <p:nvPr/>
              </p:nvCxnSpPr>
              <p:spPr>
                <a:xfrm rot="5400000">
                  <a:off x="10322915" y="30994127"/>
                  <a:ext cx="433938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1903223" y="30494386"/>
                  <a:ext cx="921244" cy="378807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txBody>
                <a:bodyPr>
                  <a:spAutoFit/>
                </a:bodyPr>
                <a:lstStyle>
                  <a:lvl1pPr defTabSz="21939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defTabSz="21939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1600" smtClean="0">
                      <a:solidFill>
                        <a:srgbClr val="3A4228"/>
                      </a:solidFill>
                    </a:rPr>
                    <a:t>Input</a:t>
                  </a:r>
                </a:p>
              </p:txBody>
            </p:sp>
            <p:cxnSp>
              <p:nvCxnSpPr>
                <p:cNvPr id="19" name="Shape 98"/>
                <p:cNvCxnSpPr/>
                <p:nvPr/>
              </p:nvCxnSpPr>
              <p:spPr>
                <a:xfrm rot="16200000" flipH="1">
                  <a:off x="2095530" y="30957790"/>
                  <a:ext cx="576213" cy="439030"/>
                </a:xfrm>
                <a:prstGeom prst="bentConnector3">
                  <a:avLst>
                    <a:gd name="adj1" fmla="val 100481"/>
                  </a:avLst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hape 98"/>
                <p:cNvCxnSpPr/>
                <p:nvPr/>
              </p:nvCxnSpPr>
              <p:spPr>
                <a:xfrm rot="16200000" flipH="1">
                  <a:off x="2120428" y="31509105"/>
                  <a:ext cx="526417" cy="439030"/>
                </a:xfrm>
                <a:prstGeom prst="bentConnector3">
                  <a:avLst>
                    <a:gd name="adj1" fmla="val 100481"/>
                  </a:avLst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hape 98"/>
                <p:cNvCxnSpPr/>
                <p:nvPr/>
              </p:nvCxnSpPr>
              <p:spPr>
                <a:xfrm rot="16200000" flipH="1">
                  <a:off x="2106192" y="32046182"/>
                  <a:ext cx="553093" cy="440829"/>
                </a:xfrm>
                <a:prstGeom prst="bentConnector3">
                  <a:avLst>
                    <a:gd name="adj1" fmla="val 100481"/>
                  </a:avLst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" name="Object 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574892" y="31263304"/>
                <a:ext cx="7078463" cy="1476101"/>
              </a:xfrm>
              <a:prstGeom prst="rect">
                <a:avLst/>
              </a:prstGeom>
              <a:noFill/>
              <a:ln w="9525">
                <a:solidFill>
                  <a:schemeClr val="tx2">
                    <a:lumMod val="75000"/>
                    <a:alpha val="38000"/>
                  </a:schemeClr>
                </a:solidFill>
                <a:miter lim="800000"/>
                <a:headEnd/>
                <a:tailEnd/>
              </a:ln>
              <a:effectLst/>
            </p:spPr>
          </p:pic>
        </p:grpSp>
      </p:grp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420873"/>
              </p:ext>
            </p:extLst>
          </p:nvPr>
        </p:nvGraphicFramePr>
        <p:xfrm>
          <a:off x="225186" y="3931948"/>
          <a:ext cx="8918814" cy="2620947"/>
        </p:xfrm>
        <a:graphic>
          <a:graphicData uri="http://schemas.openxmlformats.org/drawingml/2006/table">
            <a:tbl>
              <a:tblPr/>
              <a:tblGrid>
                <a:gridCol w="1486469"/>
                <a:gridCol w="1486469"/>
                <a:gridCol w="1486469"/>
                <a:gridCol w="1486469"/>
                <a:gridCol w="1486469"/>
                <a:gridCol w="1486469"/>
              </a:tblGrid>
              <a:tr h="5615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Size of mosaic in degrees </a:t>
                      </a:r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square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Number of input data files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Number of tasks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Number of intermediate files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 data footprint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Cummulative wall time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</a:tr>
              <a:tr h="2919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84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387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850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1.9 GB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21 mins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19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300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1442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3176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6.8 GB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54 mins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919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685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3738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8258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18 GB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3 hours, 18 mins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19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4A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1461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4A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7462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4A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16458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4A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37 GB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4A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7 hours, 7 </a:t>
                      </a:r>
                      <a:r>
                        <a:rPr lang="en-US" sz="16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mins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4A6B"/>
                    </a:solidFill>
                  </a:tcPr>
                </a:tc>
              </a:tr>
              <a:tr h="2919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2565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12757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28113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64 GB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11 hours, 44 </a:t>
                      </a:r>
                      <a:r>
                        <a:rPr lang="en-US" sz="16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mins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22147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8889" y="456612"/>
            <a:ext cx="2477910" cy="727075"/>
          </a:xfrm>
        </p:spPr>
        <p:txBody>
          <a:bodyPr/>
          <a:lstStyle/>
          <a:p>
            <a:r>
              <a:rPr lang="en-US" sz="2000" dirty="0" smtClean="0"/>
              <a:t>Some workflows are structurally complex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0139" r="-20139"/>
          <a:stretch>
            <a:fillRect/>
          </a:stretch>
        </p:blipFill>
        <p:spPr>
          <a:xfrm>
            <a:off x="-1057392" y="456612"/>
            <a:ext cx="8229600" cy="44039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429" y="2458574"/>
            <a:ext cx="5361571" cy="43994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329259" y="5038945"/>
            <a:ext cx="2416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Genomics Workflow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5591693" y="1861123"/>
            <a:ext cx="31610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Gravitational-wave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physics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19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53213" cy="8382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Some workflows are large-scale</a:t>
            </a:r>
            <a:r>
              <a:rPr lang="en-US" sz="3200" dirty="0"/>
              <a:t> </a:t>
            </a:r>
            <a:r>
              <a:rPr lang="en-US" sz="3200" dirty="0" smtClean="0"/>
              <a:t>and </a:t>
            </a:r>
            <a:r>
              <a:rPr lang="en-US" sz="3200" dirty="0"/>
              <a:t>d</a:t>
            </a:r>
            <a:r>
              <a:rPr lang="en-US" sz="3200" dirty="0" smtClean="0"/>
              <a:t>ata-intensive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51918"/>
            <a:ext cx="8229600" cy="27130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 smtClean="0"/>
              <a:t>Montage Galactic Plane Workflow</a:t>
            </a:r>
          </a:p>
          <a:p>
            <a:pPr lvl="1">
              <a:defRPr/>
            </a:pPr>
            <a:r>
              <a:rPr lang="en-US" sz="2000" dirty="0" smtClean="0"/>
              <a:t>18 million input images (~2.5 TB)</a:t>
            </a:r>
          </a:p>
          <a:p>
            <a:pPr lvl="1">
              <a:defRPr/>
            </a:pPr>
            <a:r>
              <a:rPr lang="en-US" sz="2000" dirty="0" smtClean="0"/>
              <a:t>900 output images (2.5 GB each, 2.4 TB total)</a:t>
            </a:r>
          </a:p>
          <a:p>
            <a:pPr lvl="1">
              <a:defRPr/>
            </a:pPr>
            <a:r>
              <a:rPr lang="en-US" sz="2000" dirty="0" smtClean="0"/>
              <a:t>10.5 million tasks (34,000 CPU hours)</a:t>
            </a:r>
          </a:p>
          <a:p>
            <a:pPr lvl="1">
              <a:defRPr/>
            </a:pPr>
            <a:endParaRPr lang="en-US" sz="2000" dirty="0"/>
          </a:p>
          <a:p>
            <a:pPr marL="0" indent="0">
              <a:defRPr/>
            </a:pPr>
            <a:r>
              <a:rPr lang="en-US" sz="2400" dirty="0" smtClean="0"/>
              <a:t>Need to support hierarchical workflows and scale</a:t>
            </a:r>
            <a:endParaRPr lang="en-US" sz="2400" i="1" dirty="0" smtClean="0"/>
          </a:p>
        </p:txBody>
      </p:sp>
      <p:pic>
        <p:nvPicPr>
          <p:cNvPr id="79876" name="Picture 4" descr="galactic_pla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0844"/>
            <a:ext cx="9144000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1347788" y="2379981"/>
            <a:ext cx="200025" cy="192088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eaLnBrk="0" hangingPunct="0">
              <a:buClrTx/>
              <a:buSzTx/>
              <a:buFontTx/>
              <a:buNone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9878" name="TextBox 9"/>
          <p:cNvSpPr txBox="1">
            <a:spLocks noChangeArrowheads="1"/>
          </p:cNvSpPr>
          <p:nvPr/>
        </p:nvSpPr>
        <p:spPr bwMode="auto">
          <a:xfrm>
            <a:off x="7019925" y="3581719"/>
            <a:ext cx="2124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/>
              <a:t>John Good (Caltech)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65384" y="4189867"/>
            <a:ext cx="139984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× 17</a:t>
            </a:r>
          </a:p>
        </p:txBody>
      </p:sp>
      <p:sp>
        <p:nvSpPr>
          <p:cNvPr id="79880" name="Right Brace 12"/>
          <p:cNvSpPr>
            <a:spLocks/>
          </p:cNvSpPr>
          <p:nvPr/>
        </p:nvSpPr>
        <p:spPr bwMode="auto">
          <a:xfrm>
            <a:off x="6653213" y="4092754"/>
            <a:ext cx="287337" cy="1087438"/>
          </a:xfrm>
          <a:prstGeom prst="rightBrace">
            <a:avLst>
              <a:gd name="adj1" fmla="val 8322"/>
              <a:gd name="adj2" fmla="val 50000"/>
            </a:avLst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eaLnBrk="0" hangingPunct="0">
              <a:buClrTx/>
              <a:buSzTx/>
              <a:buFontTx/>
              <a:buNone/>
            </a:pPr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113666"/>
            <a:ext cx="2420938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14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16"/>
            <a:ext cx="8229600" cy="727075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Sometimes the environment is complex</a:t>
            </a:r>
            <a:br>
              <a:rPr lang="en-US" sz="2800" dirty="0" smtClean="0"/>
            </a:br>
            <a:r>
              <a:rPr lang="en-US" sz="2800" dirty="0" smtClean="0"/>
              <a:t>and supports different protocols for data </a:t>
            </a:r>
            <a:r>
              <a:rPr lang="en-US" sz="2800" dirty="0" err="1" smtClean="0"/>
              <a:t>xfer</a:t>
            </a:r>
            <a:r>
              <a:rPr lang="en-US" sz="2800" dirty="0" smtClean="0"/>
              <a:t> and job submission</a:t>
            </a:r>
          </a:p>
        </p:txBody>
      </p:sp>
      <p:sp>
        <p:nvSpPr>
          <p:cNvPr id="4" name="Can 3"/>
          <p:cNvSpPr/>
          <p:nvPr/>
        </p:nvSpPr>
        <p:spPr bwMode="auto">
          <a:xfrm>
            <a:off x="2819400" y="1374080"/>
            <a:ext cx="1089025" cy="1146175"/>
          </a:xfrm>
          <a:prstGeom prst="can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1"/>
                </a:solidFill>
              </a:rPr>
              <a:t>Data Storage </a:t>
            </a:r>
          </a:p>
        </p:txBody>
      </p:sp>
      <p:pic>
        <p:nvPicPr>
          <p:cNvPr id="71683" name="Picture 4" descr="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7880"/>
            <a:ext cx="17335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stCxn id="71683" idx="3"/>
            <a:endCxn id="4" idx="2"/>
          </p:cNvCxnSpPr>
          <p:nvPr/>
        </p:nvCxnSpPr>
        <p:spPr bwMode="auto">
          <a:xfrm>
            <a:off x="1885950" y="1945580"/>
            <a:ext cx="93345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168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21880"/>
            <a:ext cx="2420938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9" name="TextBox 13"/>
          <p:cNvSpPr txBox="1">
            <a:spLocks noChangeArrowheads="1"/>
          </p:cNvSpPr>
          <p:nvPr/>
        </p:nvSpPr>
        <p:spPr bwMode="auto">
          <a:xfrm>
            <a:off x="2895600" y="5793680"/>
            <a:ext cx="1789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Local Resource</a:t>
            </a:r>
          </a:p>
        </p:txBody>
      </p:sp>
      <p:pic>
        <p:nvPicPr>
          <p:cNvPr id="71690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64880"/>
            <a:ext cx="17653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/>
          <p:nvPr/>
        </p:nvSpPr>
        <p:spPr>
          <a:xfrm>
            <a:off x="5171571" y="1279094"/>
            <a:ext cx="1233569" cy="4586466"/>
          </a:xfrm>
          <a:custGeom>
            <a:avLst/>
            <a:gdLst>
              <a:gd name="connsiteX0" fmla="*/ 1233569 w 1233569"/>
              <a:gd name="connsiteY0" fmla="*/ 0 h 4586466"/>
              <a:gd name="connsiteX1" fmla="*/ 54 w 1233569"/>
              <a:gd name="connsiteY1" fmla="*/ 1644550 h 4586466"/>
              <a:gd name="connsiteX2" fmla="*/ 1178746 w 1233569"/>
              <a:gd name="connsiteY2" fmla="*/ 3307372 h 4586466"/>
              <a:gd name="connsiteX3" fmla="*/ 210209 w 1233569"/>
              <a:gd name="connsiteY3" fmla="*/ 4586466 h 4586466"/>
              <a:gd name="connsiteX4" fmla="*/ 210209 w 1233569"/>
              <a:gd name="connsiteY4" fmla="*/ 4586466 h 458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3569" h="4586466">
                <a:moveTo>
                  <a:pt x="1233569" y="0"/>
                </a:moveTo>
                <a:cubicBezTo>
                  <a:pt x="621380" y="546660"/>
                  <a:pt x="9191" y="1093321"/>
                  <a:pt x="54" y="1644550"/>
                </a:cubicBezTo>
                <a:cubicBezTo>
                  <a:pt x="-9083" y="2195779"/>
                  <a:pt x="1143720" y="2817053"/>
                  <a:pt x="1178746" y="3307372"/>
                </a:cubicBezTo>
                <a:cubicBezTo>
                  <a:pt x="1213772" y="3797691"/>
                  <a:pt x="210209" y="4586466"/>
                  <a:pt x="210209" y="4586466"/>
                </a:cubicBezTo>
                <a:lnTo>
                  <a:pt x="210209" y="4586466"/>
                </a:lnTo>
              </a:path>
            </a:pathLst>
          </a:custGeom>
          <a:ln>
            <a:solidFill>
              <a:srgbClr val="21EB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6858000" y="1661000"/>
            <a:ext cx="2147731" cy="480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Campus Cluster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XSEDE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NERSC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ALCF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Open Science </a:t>
            </a:r>
            <a:r>
              <a:rPr lang="en-US" dirty="0" smtClean="0">
                <a:solidFill>
                  <a:srgbClr val="000000"/>
                </a:solidFill>
              </a:rPr>
              <a:t>Grid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EGI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FutureGrid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Amazon Cloud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1687" name="TextBox 11"/>
          <p:cNvSpPr txBox="1">
            <a:spLocks noChangeArrowheads="1"/>
          </p:cNvSpPr>
          <p:nvPr/>
        </p:nvSpPr>
        <p:spPr bwMode="auto">
          <a:xfrm>
            <a:off x="2201862" y="3355280"/>
            <a:ext cx="1706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Work definition </a:t>
            </a:r>
          </a:p>
        </p:txBody>
      </p:sp>
    </p:spTree>
    <p:extLst>
      <p:ext uri="{BB962C8B-B14F-4D97-AF65-F5344CB8AC3E}">
        <p14:creationId xmlns:p14="http://schemas.microsoft.com/office/powerpoint/2010/main" val="3673733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6">
      <a:dk1>
        <a:srgbClr val="FFFFFF"/>
      </a:dk1>
      <a:lt1>
        <a:sysClr val="window" lastClr="FFFFFF"/>
      </a:lt1>
      <a:dk2>
        <a:srgbClr val="04617B"/>
      </a:dk2>
      <a:lt2>
        <a:srgbClr val="DBF5F9"/>
      </a:lt2>
      <a:accent1>
        <a:srgbClr val="FFFFFF"/>
      </a:accent1>
      <a:accent2>
        <a:srgbClr val="4D83BB"/>
      </a:accent2>
      <a:accent3>
        <a:srgbClr val="FFFFFF"/>
      </a:accent3>
      <a:accent4>
        <a:srgbClr val="F2F2F2"/>
      </a:accent4>
      <a:accent5>
        <a:srgbClr val="D8D8D8"/>
      </a:accent5>
      <a:accent6>
        <a:srgbClr val="BFBFBF"/>
      </a:accent6>
      <a:hlink>
        <a:srgbClr val="FFCC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1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8">
      <a:dk1>
        <a:srgbClr val="36628F"/>
      </a:dk1>
      <a:lt1>
        <a:srgbClr val="36628F"/>
      </a:lt1>
      <a:dk2>
        <a:srgbClr val="36628F"/>
      </a:dk2>
      <a:lt2>
        <a:srgbClr val="36628F"/>
      </a:lt2>
      <a:accent1>
        <a:srgbClr val="FFFFFF"/>
      </a:accent1>
      <a:accent2>
        <a:srgbClr val="FFFFFF"/>
      </a:accent2>
      <a:accent3>
        <a:srgbClr val="FFFFFF"/>
      </a:accent3>
      <a:accent4>
        <a:srgbClr val="F2F2F2"/>
      </a:accent4>
      <a:accent5>
        <a:srgbClr val="D8D8D8"/>
      </a:accent5>
      <a:accent6>
        <a:srgbClr val="BFBFBF"/>
      </a:accent6>
      <a:hlink>
        <a:srgbClr val="FFCC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1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28953</TotalTime>
  <Words>1968</Words>
  <Application>Microsoft Macintosh PowerPoint</Application>
  <PresentationFormat>On-screen Show (4:3)</PresentationFormat>
  <Paragraphs>446</Paragraphs>
  <Slides>37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1_Office Theme</vt:lpstr>
      <vt:lpstr>Challenges and Solutions in  Science Automation</vt:lpstr>
      <vt:lpstr>Simplified Experimental Science Lifecycle</vt:lpstr>
      <vt:lpstr>Outline</vt:lpstr>
      <vt:lpstr>Scientific Workflows</vt:lpstr>
      <vt:lpstr>Science-grade Mosaic of the Sky</vt:lpstr>
      <vt:lpstr>Science-grade Mosaic of the Sky</vt:lpstr>
      <vt:lpstr>Some workflows are structurally complex</vt:lpstr>
      <vt:lpstr>Some workflows are large-scale and data-intensive </vt:lpstr>
      <vt:lpstr>Sometimes the environment is complex and supports different protocols for data xfer and job submission</vt:lpstr>
      <vt:lpstr>Sometimes the environment is complex and supports different protocols for data xfer and job submission</vt:lpstr>
      <vt:lpstr>Sometimes you may want to build your own execution environment  -- To ensure availability -- To ensure compatibility with the application</vt:lpstr>
      <vt:lpstr>To Build Your Own Environment Environment You need a Resource Provisioner(s)</vt:lpstr>
      <vt:lpstr>Generalized Data Analysis Process</vt:lpstr>
      <vt:lpstr>Generalized Data Analysis Process</vt:lpstr>
      <vt:lpstr>Outline</vt:lpstr>
      <vt:lpstr>Issues in Resource Provisioning</vt:lpstr>
      <vt:lpstr>PRECIP- Pegasus Repeatable Experiments for the cloud in Python</vt:lpstr>
      <vt:lpstr>Precip Features</vt:lpstr>
      <vt:lpstr>Experiments on Precip, http://pegasus.isi.edu/precip </vt:lpstr>
      <vt:lpstr>Outline</vt:lpstr>
      <vt:lpstr>There are a number of different resources and  You don’t want to recode your workflow for each one</vt:lpstr>
      <vt:lpstr>Sometimes the environment is just not exactly right</vt:lpstr>
      <vt:lpstr>Solutions</vt:lpstr>
      <vt:lpstr>Storage limitations</vt:lpstr>
      <vt:lpstr>Storage limitations</vt:lpstr>
      <vt:lpstr>Robustness</vt:lpstr>
      <vt:lpstr>Interfacing with the user</vt:lpstr>
      <vt:lpstr>Pegasus  Workflow Management System (est. 2001)</vt:lpstr>
      <vt:lpstr>Pegasus</vt:lpstr>
      <vt:lpstr>Outline</vt:lpstr>
      <vt:lpstr>dV/dt Accelerating the Rate of Progress towards Extreme Scale Collaborative Science Miron Livny (UW), Ewa Deelman (USC/ISI), Douglas Thain (ND), Frank Wuerthwein (UCSD), Bill Allcock (ANL)</vt:lpstr>
      <vt:lpstr>Simplified Experimental Science Lifecycle</vt:lpstr>
      <vt:lpstr>Estimating Application Resource Usage</vt:lpstr>
      <vt:lpstr>Workflow task characterization</vt:lpstr>
      <vt:lpstr>Task estimation process</vt:lpstr>
      <vt:lpstr>Online estimation process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uscadmin</dc:creator>
  <cp:lastModifiedBy>Ewa Deelman</cp:lastModifiedBy>
  <cp:revision>330</cp:revision>
  <cp:lastPrinted>2013-08-29T22:10:30Z</cp:lastPrinted>
  <dcterms:created xsi:type="dcterms:W3CDTF">2011-12-09T23:05:54Z</dcterms:created>
  <dcterms:modified xsi:type="dcterms:W3CDTF">2013-09-17T16:54:06Z</dcterms:modified>
</cp:coreProperties>
</file>